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462" r:id="rId3"/>
    <p:sldId id="356" r:id="rId4"/>
    <p:sldId id="449" r:id="rId5"/>
    <p:sldId id="357" r:id="rId6"/>
    <p:sldId id="379" r:id="rId7"/>
    <p:sldId id="463" r:id="rId8"/>
    <p:sldId id="464" r:id="rId9"/>
    <p:sldId id="385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01" r:id="rId21"/>
    <p:sldId id="465" r:id="rId22"/>
    <p:sldId id="461" r:id="rId23"/>
    <p:sldId id="408" r:id="rId24"/>
    <p:sldId id="406" r:id="rId25"/>
    <p:sldId id="467" r:id="rId26"/>
    <p:sldId id="466" r:id="rId27"/>
    <p:sldId id="412" r:id="rId28"/>
    <p:sldId id="419" r:id="rId29"/>
    <p:sldId id="432" r:id="rId30"/>
    <p:sldId id="434" r:id="rId31"/>
    <p:sldId id="441" r:id="rId32"/>
    <p:sldId id="421" r:id="rId33"/>
    <p:sldId id="420" r:id="rId34"/>
    <p:sldId id="447" r:id="rId35"/>
    <p:sldId id="428" r:id="rId36"/>
    <p:sldId id="429" r:id="rId37"/>
    <p:sldId id="430" r:id="rId38"/>
    <p:sldId id="43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7146"/>
    <a:srgbClr val="CC3300"/>
    <a:srgbClr val="4058B2"/>
    <a:srgbClr val="F57E1B"/>
    <a:srgbClr val="C35855"/>
    <a:srgbClr val="EA3800"/>
    <a:srgbClr val="7C609E"/>
    <a:srgbClr val="7D619F"/>
    <a:srgbClr val="8368A4"/>
    <a:srgbClr val="998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76581" autoAdjust="0"/>
  </p:normalViewPr>
  <p:slideViewPr>
    <p:cSldViewPr snapToGrid="0" snapToObjects="1" showGuides="1">
      <p:cViewPr>
        <p:scale>
          <a:sx n="75" d="100"/>
          <a:sy n="75" d="100"/>
        </p:scale>
        <p:origin x="-199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</a:t>
            </a:r>
            <a:r>
              <a:rPr lang="en-US" baseline="0" dirty="0"/>
              <a:t> of Overtaking Warning System</a:t>
            </a:r>
            <a:endParaRPr lang="en-US" dirty="0"/>
          </a:p>
        </c:rich>
      </c:tx>
      <c:layout>
        <c:manualLayout>
          <c:xMode val="edge"/>
          <c:yMode val="edge"/>
          <c:x val="0.178097112860892"/>
          <c:y val="0.051584706556131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Missed Warnings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0.0</c:v>
                </c:pt>
                <c:pt idx="1">
                  <c:v>0.5</c:v>
                </c:pt>
                <c:pt idx="2">
                  <c:v>0.75</c:v>
                </c:pt>
                <c:pt idx="3">
                  <c:v>1.0</c:v>
                </c:pt>
              </c:numCache>
            </c:numRef>
          </c:cat>
          <c:val>
            <c:numRef>
              <c:f>Sheet1!$B$2:$E$2</c:f>
              <c:numCache>
                <c:formatCode>0%</c:formatCode>
                <c:ptCount val="4"/>
                <c:pt idx="0">
                  <c:v>0.112</c:v>
                </c:pt>
                <c:pt idx="1">
                  <c:v>0.066</c:v>
                </c:pt>
                <c:pt idx="2">
                  <c:v>0.029</c:v>
                </c:pt>
                <c:pt idx="3">
                  <c:v>0.0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False Warnings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0.0</c:v>
                </c:pt>
                <c:pt idx="1">
                  <c:v>0.5</c:v>
                </c:pt>
                <c:pt idx="2">
                  <c:v>0.75</c:v>
                </c:pt>
                <c:pt idx="3">
                  <c:v>1.0</c:v>
                </c:pt>
              </c:numCache>
            </c:numRef>
          </c:cat>
          <c:val>
            <c:numRef>
              <c:f>Sheet1!$B$3:$E$3</c:f>
              <c:numCache>
                <c:formatCode>0%</c:formatCode>
                <c:ptCount val="4"/>
                <c:pt idx="0">
                  <c:v>0.119</c:v>
                </c:pt>
                <c:pt idx="1">
                  <c:v>0.097</c:v>
                </c:pt>
                <c:pt idx="2">
                  <c:v>0.058</c:v>
                </c:pt>
                <c:pt idx="3">
                  <c:v>0.004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1979176"/>
        <c:axId val="-2052400584"/>
      </c:barChart>
      <c:catAx>
        <c:axId val="-2021979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2400584"/>
        <c:crosses val="autoZero"/>
        <c:auto val="1"/>
        <c:lblAlgn val="ctr"/>
        <c:lblOffset val="100"/>
        <c:noMultiLvlLbl val="0"/>
      </c:catAx>
      <c:valAx>
        <c:axId val="-2052400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1979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89721784776903"/>
          <c:y val="0.227177190493083"/>
          <c:w val="0.348333989501312"/>
          <c:h val="0.264069705569351"/>
        </c:manualLayout>
      </c:layout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ACA949-6328-4E28-A70D-5C73E0EDAA36}" type="doc">
      <dgm:prSet loTypeId="urn:microsoft.com/office/officeart/2005/8/layout/chart3" loCatId="relationship" qsTypeId="urn:microsoft.com/office/officeart/2005/8/quickstyle/3d6" qsCatId="3D" csTypeId="urn:microsoft.com/office/officeart/2005/8/colors/colorful1" csCatId="colorful" phldr="1"/>
      <dgm:spPr>
        <a:scene3d>
          <a:camera prst="perspectiveRelaxedModerately" fov="3300000" zoom="92000">
            <a:rot lat="19490639" lon="0" rev="0"/>
          </a:camera>
          <a:lightRig rig="balanced" dir="t">
            <a:rot lat="0" lon="0" rev="12700000"/>
          </a:lightRig>
        </a:scene3d>
      </dgm:spPr>
    </dgm:pt>
    <dgm:pt modelId="{DA2A6EBD-A251-4940-8034-8B655D983551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 smtClean="0">
              <a:solidFill>
                <a:schemeClr val="accent6">
                  <a:lumMod val="75000"/>
                </a:schemeClr>
              </a:solidFill>
            </a:rPr>
            <a:t>1</a:t>
          </a:r>
          <a:endParaRPr lang="es-ES" dirty="0">
            <a:solidFill>
              <a:schemeClr val="accent6">
                <a:lumMod val="75000"/>
              </a:schemeClr>
            </a:solidFill>
          </a:endParaRPr>
        </a:p>
      </dgm:t>
    </dgm:pt>
    <dgm:pt modelId="{3116E63E-4DF6-4525-8156-D4765DEA6A39}" type="parTrans" cxnId="{7B73695C-0887-4A52-8971-4E2EA0E0ECBC}">
      <dgm:prSet/>
      <dgm:spPr/>
      <dgm:t>
        <a:bodyPr/>
        <a:lstStyle/>
        <a:p>
          <a:endParaRPr lang="es-ES"/>
        </a:p>
      </dgm:t>
    </dgm:pt>
    <dgm:pt modelId="{290AFED6-F333-4604-B0F1-F0850289266A}" type="sibTrans" cxnId="{7B73695C-0887-4A52-8971-4E2EA0E0ECBC}">
      <dgm:prSet/>
      <dgm:spPr/>
      <dgm:t>
        <a:bodyPr/>
        <a:lstStyle/>
        <a:p>
          <a:endParaRPr lang="es-ES"/>
        </a:p>
      </dgm:t>
    </dgm:pt>
    <dgm:pt modelId="{BDF6E3E0-D650-4D7C-9EA0-19FAE5655BF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dirty="0" smtClean="0">
              <a:solidFill>
                <a:schemeClr val="accent1">
                  <a:lumMod val="75000"/>
                </a:schemeClr>
              </a:solidFill>
              <a:latin typeface="Gill Sans SemiBold"/>
            </a:rPr>
            <a:t>2</a:t>
          </a:r>
          <a:endParaRPr lang="es-ES" dirty="0">
            <a:solidFill>
              <a:schemeClr val="accent1">
                <a:lumMod val="75000"/>
              </a:schemeClr>
            </a:solidFill>
            <a:latin typeface="Gill Sans SemiBold"/>
          </a:endParaRPr>
        </a:p>
      </dgm:t>
    </dgm:pt>
    <dgm:pt modelId="{F80F63E3-0FB3-4C58-BC2D-D5715FCC1326}" type="parTrans" cxnId="{C26E2774-64B0-41CC-84E0-5E05491EFF94}">
      <dgm:prSet/>
      <dgm:spPr/>
      <dgm:t>
        <a:bodyPr/>
        <a:lstStyle/>
        <a:p>
          <a:endParaRPr lang="es-ES"/>
        </a:p>
      </dgm:t>
    </dgm:pt>
    <dgm:pt modelId="{A8DA40ED-0252-4C4C-833D-6B2FAAB3CB5E}" type="sibTrans" cxnId="{C26E2774-64B0-41CC-84E0-5E05491EFF94}">
      <dgm:prSet/>
      <dgm:spPr/>
      <dgm:t>
        <a:bodyPr/>
        <a:lstStyle/>
        <a:p>
          <a:endParaRPr lang="es-ES"/>
        </a:p>
      </dgm:t>
    </dgm:pt>
    <dgm:pt modelId="{DB60F7E9-FB19-4B4A-9A59-06904CA1780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dirty="0" smtClean="0">
              <a:solidFill>
                <a:schemeClr val="accent3">
                  <a:lumMod val="75000"/>
                </a:schemeClr>
              </a:solidFill>
            </a:rPr>
            <a:t>3</a:t>
          </a:r>
          <a:endParaRPr lang="es-ES" dirty="0">
            <a:solidFill>
              <a:schemeClr val="accent3">
                <a:lumMod val="75000"/>
              </a:schemeClr>
            </a:solidFill>
          </a:endParaRPr>
        </a:p>
      </dgm:t>
    </dgm:pt>
    <dgm:pt modelId="{2D0961EC-EC99-43F6-8676-92CF579D63D2}" type="parTrans" cxnId="{8B4B4EC7-8B45-4D70-BA4C-6448BA0364FF}">
      <dgm:prSet/>
      <dgm:spPr/>
      <dgm:t>
        <a:bodyPr/>
        <a:lstStyle/>
        <a:p>
          <a:endParaRPr lang="es-ES"/>
        </a:p>
      </dgm:t>
    </dgm:pt>
    <dgm:pt modelId="{A38F38B4-9E9C-4F13-842C-27A5DF1B603D}" type="sibTrans" cxnId="{8B4B4EC7-8B45-4D70-BA4C-6448BA0364FF}">
      <dgm:prSet/>
      <dgm:spPr/>
      <dgm:t>
        <a:bodyPr/>
        <a:lstStyle/>
        <a:p>
          <a:endParaRPr lang="es-ES"/>
        </a:p>
      </dgm:t>
    </dgm:pt>
    <dgm:pt modelId="{A2242DEF-E443-42FB-8E98-311A626504DD}" type="pres">
      <dgm:prSet presAssocID="{AAACA949-6328-4E28-A70D-5C73E0EDAA36}" presName="compositeShape" presStyleCnt="0">
        <dgm:presLayoutVars>
          <dgm:chMax val="7"/>
          <dgm:dir/>
          <dgm:resizeHandles val="exact"/>
        </dgm:presLayoutVars>
      </dgm:prSet>
      <dgm:spPr/>
    </dgm:pt>
    <dgm:pt modelId="{6C12C789-333D-4D87-B472-F3A421418716}" type="pres">
      <dgm:prSet presAssocID="{AAACA949-6328-4E28-A70D-5C73E0EDAA36}" presName="wedge1" presStyleLbl="node1" presStyleIdx="0" presStyleCnt="3" custLinFactNeighborX="-2577" custLinFactNeighborY="1178"/>
      <dgm:spPr/>
      <dgm:t>
        <a:bodyPr/>
        <a:lstStyle/>
        <a:p>
          <a:endParaRPr lang="es-ES"/>
        </a:p>
      </dgm:t>
    </dgm:pt>
    <dgm:pt modelId="{15F00733-1236-4A9D-898B-D47F564EA265}" type="pres">
      <dgm:prSet presAssocID="{AAACA949-6328-4E28-A70D-5C73E0EDAA3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1D6B94D-9174-410E-B632-4C15D2F82563}" type="pres">
      <dgm:prSet presAssocID="{AAACA949-6328-4E28-A70D-5C73E0EDAA36}" presName="wedge2" presStyleLbl="node1" presStyleIdx="1" presStyleCnt="3"/>
      <dgm:spPr/>
      <dgm:t>
        <a:bodyPr/>
        <a:lstStyle/>
        <a:p>
          <a:endParaRPr lang="es-ES"/>
        </a:p>
      </dgm:t>
    </dgm:pt>
    <dgm:pt modelId="{52F852C5-66AD-4CC4-AC99-BC3FEDF2EA83}" type="pres">
      <dgm:prSet presAssocID="{AAACA949-6328-4E28-A70D-5C73E0EDAA3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88914F8-30DA-47F9-A63A-F22D16855D4E}" type="pres">
      <dgm:prSet presAssocID="{AAACA949-6328-4E28-A70D-5C73E0EDAA36}" presName="wedge3" presStyleLbl="node1" presStyleIdx="2" presStyleCnt="3"/>
      <dgm:spPr/>
      <dgm:t>
        <a:bodyPr/>
        <a:lstStyle/>
        <a:p>
          <a:endParaRPr lang="es-ES"/>
        </a:p>
      </dgm:t>
    </dgm:pt>
    <dgm:pt modelId="{79D648D0-394C-49B7-B345-78F03D86D1DD}" type="pres">
      <dgm:prSet presAssocID="{AAACA949-6328-4E28-A70D-5C73E0EDAA3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B73695C-0887-4A52-8971-4E2EA0E0ECBC}" srcId="{AAACA949-6328-4E28-A70D-5C73E0EDAA36}" destId="{DA2A6EBD-A251-4940-8034-8B655D983551}" srcOrd="0" destOrd="0" parTransId="{3116E63E-4DF6-4525-8156-D4765DEA6A39}" sibTransId="{290AFED6-F333-4604-B0F1-F0850289266A}"/>
    <dgm:cxn modelId="{6BAB8BC7-835C-481A-B5FD-82043006028F}" type="presOf" srcId="{BDF6E3E0-D650-4D7C-9EA0-19FAE5655BFD}" destId="{01D6B94D-9174-410E-B632-4C15D2F82563}" srcOrd="0" destOrd="0" presId="urn:microsoft.com/office/officeart/2005/8/layout/chart3"/>
    <dgm:cxn modelId="{C33E83AD-F521-4D33-93A6-970E938C9B88}" type="presOf" srcId="{DB60F7E9-FB19-4B4A-9A59-06904CA17803}" destId="{B88914F8-30DA-47F9-A63A-F22D16855D4E}" srcOrd="0" destOrd="0" presId="urn:microsoft.com/office/officeart/2005/8/layout/chart3"/>
    <dgm:cxn modelId="{0FB452E6-41D6-4EA6-9C15-B2D47E607404}" type="presOf" srcId="{DA2A6EBD-A251-4940-8034-8B655D983551}" destId="{6C12C789-333D-4D87-B472-F3A421418716}" srcOrd="0" destOrd="0" presId="urn:microsoft.com/office/officeart/2005/8/layout/chart3"/>
    <dgm:cxn modelId="{B052290C-ED21-4A76-87B6-2888938B35E7}" type="presOf" srcId="{BDF6E3E0-D650-4D7C-9EA0-19FAE5655BFD}" destId="{52F852C5-66AD-4CC4-AC99-BC3FEDF2EA83}" srcOrd="1" destOrd="0" presId="urn:microsoft.com/office/officeart/2005/8/layout/chart3"/>
    <dgm:cxn modelId="{E423CCF4-B72C-436D-B65D-86E987F0DA5F}" type="presOf" srcId="{DA2A6EBD-A251-4940-8034-8B655D983551}" destId="{15F00733-1236-4A9D-898B-D47F564EA265}" srcOrd="1" destOrd="0" presId="urn:microsoft.com/office/officeart/2005/8/layout/chart3"/>
    <dgm:cxn modelId="{51C1E15F-66F7-4BE6-8E8B-42A173AB4808}" type="presOf" srcId="{AAACA949-6328-4E28-A70D-5C73E0EDAA36}" destId="{A2242DEF-E443-42FB-8E98-311A626504DD}" srcOrd="0" destOrd="0" presId="urn:microsoft.com/office/officeart/2005/8/layout/chart3"/>
    <dgm:cxn modelId="{C26E2774-64B0-41CC-84E0-5E05491EFF94}" srcId="{AAACA949-6328-4E28-A70D-5C73E0EDAA36}" destId="{BDF6E3E0-D650-4D7C-9EA0-19FAE5655BFD}" srcOrd="1" destOrd="0" parTransId="{F80F63E3-0FB3-4C58-BC2D-D5715FCC1326}" sibTransId="{A8DA40ED-0252-4C4C-833D-6B2FAAB3CB5E}"/>
    <dgm:cxn modelId="{AAC11CCF-7472-4788-A566-8639A5341E49}" type="presOf" srcId="{DB60F7E9-FB19-4B4A-9A59-06904CA17803}" destId="{79D648D0-394C-49B7-B345-78F03D86D1DD}" srcOrd="1" destOrd="0" presId="urn:microsoft.com/office/officeart/2005/8/layout/chart3"/>
    <dgm:cxn modelId="{8B4B4EC7-8B45-4D70-BA4C-6448BA0364FF}" srcId="{AAACA949-6328-4E28-A70D-5C73E0EDAA36}" destId="{DB60F7E9-FB19-4B4A-9A59-06904CA17803}" srcOrd="2" destOrd="0" parTransId="{2D0961EC-EC99-43F6-8676-92CF579D63D2}" sibTransId="{A38F38B4-9E9C-4F13-842C-27A5DF1B603D}"/>
    <dgm:cxn modelId="{92C1E57F-3BBC-4CCA-803D-360C3CEA4596}" type="presParOf" srcId="{A2242DEF-E443-42FB-8E98-311A626504DD}" destId="{6C12C789-333D-4D87-B472-F3A421418716}" srcOrd="0" destOrd="0" presId="urn:microsoft.com/office/officeart/2005/8/layout/chart3"/>
    <dgm:cxn modelId="{47EBDABD-E905-4035-AFAE-1ACD459D6102}" type="presParOf" srcId="{A2242DEF-E443-42FB-8E98-311A626504DD}" destId="{15F00733-1236-4A9D-898B-D47F564EA265}" srcOrd="1" destOrd="0" presId="urn:microsoft.com/office/officeart/2005/8/layout/chart3"/>
    <dgm:cxn modelId="{4961A59F-BD85-4B50-B7AB-65EC746FDFAA}" type="presParOf" srcId="{A2242DEF-E443-42FB-8E98-311A626504DD}" destId="{01D6B94D-9174-410E-B632-4C15D2F82563}" srcOrd="2" destOrd="0" presId="urn:microsoft.com/office/officeart/2005/8/layout/chart3"/>
    <dgm:cxn modelId="{A8B7557D-805E-409C-A382-F3AF3663A1F7}" type="presParOf" srcId="{A2242DEF-E443-42FB-8E98-311A626504DD}" destId="{52F852C5-66AD-4CC4-AC99-BC3FEDF2EA83}" srcOrd="3" destOrd="0" presId="urn:microsoft.com/office/officeart/2005/8/layout/chart3"/>
    <dgm:cxn modelId="{CE4C6B27-4AF6-4245-8278-A6DC810F180D}" type="presParOf" srcId="{A2242DEF-E443-42FB-8E98-311A626504DD}" destId="{B88914F8-30DA-47F9-A63A-F22D16855D4E}" srcOrd="4" destOrd="0" presId="urn:microsoft.com/office/officeart/2005/8/layout/chart3"/>
    <dgm:cxn modelId="{FFA1F41C-2838-431B-B34D-160879502F03}" type="presParOf" srcId="{A2242DEF-E443-42FB-8E98-311A626504DD}" destId="{79D648D0-394C-49B7-B345-78F03D86D1DD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C5C0F1-7CEB-4769-9144-D15E5B545D18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4052747B-EA41-44E5-836B-4B1DE42C12A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noProof="0" smtClean="0"/>
            <a:t>Which prior info?</a:t>
          </a:r>
          <a:endParaRPr lang="en-US" noProof="0"/>
        </a:p>
      </dgm:t>
    </dgm:pt>
    <dgm:pt modelId="{658A8816-5B16-4133-BB3C-699B9F5E4649}" type="parTrans" cxnId="{65A606C9-9F27-4130-845D-44CFE9C1B739}">
      <dgm:prSet/>
      <dgm:spPr/>
      <dgm:t>
        <a:bodyPr/>
        <a:lstStyle/>
        <a:p>
          <a:endParaRPr lang="es-ES"/>
        </a:p>
      </dgm:t>
    </dgm:pt>
    <dgm:pt modelId="{F0A6D7A4-6A5F-47A3-8AA9-86447EC73C7B}" type="sibTrans" cxnId="{65A606C9-9F27-4130-845D-44CFE9C1B739}">
      <dgm:prSet/>
      <dgm:spPr/>
      <dgm:t>
        <a:bodyPr/>
        <a:lstStyle/>
        <a:p>
          <a:endParaRPr lang="es-ES"/>
        </a:p>
      </dgm:t>
    </dgm:pt>
    <dgm:pt modelId="{1C9ECC62-EF04-41BC-9558-A73E14B3C23F}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smtClean="0"/>
            <a:t>How do we obtain info?</a:t>
          </a:r>
          <a:endParaRPr lang="en-US" noProof="0"/>
        </a:p>
      </dgm:t>
    </dgm:pt>
    <dgm:pt modelId="{03F16721-DDDC-4F34-8EB4-A190601FC326}" type="parTrans" cxnId="{669C2778-F398-4216-A3BE-D820D3E3EC13}">
      <dgm:prSet/>
      <dgm:spPr/>
      <dgm:t>
        <a:bodyPr/>
        <a:lstStyle/>
        <a:p>
          <a:endParaRPr lang="es-ES"/>
        </a:p>
      </dgm:t>
    </dgm:pt>
    <dgm:pt modelId="{78E5FE05-A8AF-4DAC-9519-CD57F2FC171B}" type="sibTrans" cxnId="{669C2778-F398-4216-A3BE-D820D3E3EC13}">
      <dgm:prSet/>
      <dgm:spPr/>
      <dgm:t>
        <a:bodyPr/>
        <a:lstStyle/>
        <a:p>
          <a:endParaRPr lang="es-ES"/>
        </a:p>
      </dgm:t>
    </dgm:pt>
    <dgm:pt modelId="{4195D814-9E8D-4DDA-8E6C-B3B18168EB71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noProof="0" smtClean="0"/>
            <a:t>How do we use info?</a:t>
          </a:r>
          <a:endParaRPr lang="en-US" noProof="0"/>
        </a:p>
      </dgm:t>
    </dgm:pt>
    <dgm:pt modelId="{BE073A44-D8CD-46E7-89F1-92B9D1EE6E77}" type="parTrans" cxnId="{D4728EBC-5E31-4082-B6BC-3332CC53ED38}">
      <dgm:prSet/>
      <dgm:spPr/>
      <dgm:t>
        <a:bodyPr/>
        <a:lstStyle/>
        <a:p>
          <a:endParaRPr lang="es-ES"/>
        </a:p>
      </dgm:t>
    </dgm:pt>
    <dgm:pt modelId="{BE03919A-0A8C-4920-8221-F9B53CDC8ABC}" type="sibTrans" cxnId="{D4728EBC-5E31-4082-B6BC-3332CC53ED38}">
      <dgm:prSet/>
      <dgm:spPr/>
      <dgm:t>
        <a:bodyPr/>
        <a:lstStyle/>
        <a:p>
          <a:endParaRPr lang="es-ES"/>
        </a:p>
      </dgm:t>
    </dgm:pt>
    <dgm:pt modelId="{71B2BB5D-5993-4BBC-8A38-7CF814D0B813}" type="pres">
      <dgm:prSet presAssocID="{DAC5C0F1-7CEB-4769-9144-D15E5B545D18}" presName="CompostProcess" presStyleCnt="0">
        <dgm:presLayoutVars>
          <dgm:dir/>
          <dgm:resizeHandles val="exact"/>
        </dgm:presLayoutVars>
      </dgm:prSet>
      <dgm:spPr/>
    </dgm:pt>
    <dgm:pt modelId="{28D82B4E-B6D9-446C-8D19-4F3E071DB829}" type="pres">
      <dgm:prSet presAssocID="{DAC5C0F1-7CEB-4769-9144-D15E5B545D18}" presName="arrow" presStyleLbl="bgShp" presStyleIdx="0" presStyleCnt="1" custScaleX="117647" custLinFactNeighborX="0"/>
      <dgm:spPr/>
    </dgm:pt>
    <dgm:pt modelId="{8FCB2DA0-0FD6-4111-8E17-AFA811DFC674}" type="pres">
      <dgm:prSet presAssocID="{DAC5C0F1-7CEB-4769-9144-D15E5B545D18}" presName="linearProcess" presStyleCnt="0"/>
      <dgm:spPr/>
    </dgm:pt>
    <dgm:pt modelId="{1BB2C358-D7DA-4556-8A75-416A8B445AD3}" type="pres">
      <dgm:prSet presAssocID="{4052747B-EA41-44E5-836B-4B1DE42C12A5}" presName="textNode" presStyleLbl="node1" presStyleIdx="0" presStyleCnt="3" custScaleX="72738" custLinFactX="-27438" custLinFactNeighborX="-100000" custLinFactNeighborY="-238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F88D31-7B77-478A-9417-4CC5C5600FB6}" type="pres">
      <dgm:prSet presAssocID="{F0A6D7A4-6A5F-47A3-8AA9-86447EC73C7B}" presName="sibTrans" presStyleCnt="0"/>
      <dgm:spPr/>
    </dgm:pt>
    <dgm:pt modelId="{046D3846-6D2A-4DBB-AD8D-68F41C88FC35}" type="pres">
      <dgm:prSet presAssocID="{1C9ECC62-EF04-41BC-9558-A73E14B3C23F}" presName="textNode" presStyleLbl="node1" presStyleIdx="1" presStyleCnt="3" custScaleX="70435" custLinFactX="-27925" custLinFactNeighborX="-100000" custLinFactNeighborY="-238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E0F383-5DE0-446A-9014-FEB3EF8AC35E}" type="pres">
      <dgm:prSet presAssocID="{78E5FE05-A8AF-4DAC-9519-CD57F2FC171B}" presName="sibTrans" presStyleCnt="0"/>
      <dgm:spPr/>
    </dgm:pt>
    <dgm:pt modelId="{FD958006-EFEC-4055-937C-1B6382CD9FA4}" type="pres">
      <dgm:prSet presAssocID="{4195D814-9E8D-4DDA-8E6C-B3B18168EB71}" presName="textNode" presStyleLbl="node1" presStyleIdx="2" presStyleCnt="3" custScaleX="75362" custLinFactX="-29108" custLinFactNeighborX="-100000" custLinFactNeighborY="-238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BFFDFE4-AF67-9D49-8EA4-DA1A7DC40B15}" type="presOf" srcId="{1C9ECC62-EF04-41BC-9558-A73E14B3C23F}" destId="{046D3846-6D2A-4DBB-AD8D-68F41C88FC35}" srcOrd="0" destOrd="0" presId="urn:microsoft.com/office/officeart/2005/8/layout/hProcess9"/>
    <dgm:cxn modelId="{669C2778-F398-4216-A3BE-D820D3E3EC13}" srcId="{DAC5C0F1-7CEB-4769-9144-D15E5B545D18}" destId="{1C9ECC62-EF04-41BC-9558-A73E14B3C23F}" srcOrd="1" destOrd="0" parTransId="{03F16721-DDDC-4F34-8EB4-A190601FC326}" sibTransId="{78E5FE05-A8AF-4DAC-9519-CD57F2FC171B}"/>
    <dgm:cxn modelId="{D4728EBC-5E31-4082-B6BC-3332CC53ED38}" srcId="{DAC5C0F1-7CEB-4769-9144-D15E5B545D18}" destId="{4195D814-9E8D-4DDA-8E6C-B3B18168EB71}" srcOrd="2" destOrd="0" parTransId="{BE073A44-D8CD-46E7-89F1-92B9D1EE6E77}" sibTransId="{BE03919A-0A8C-4920-8221-F9B53CDC8ABC}"/>
    <dgm:cxn modelId="{2F4B08AC-0F1E-1A4B-B9C6-3B7AF4E7278C}" type="presOf" srcId="{4195D814-9E8D-4DDA-8E6C-B3B18168EB71}" destId="{FD958006-EFEC-4055-937C-1B6382CD9FA4}" srcOrd="0" destOrd="0" presId="urn:microsoft.com/office/officeart/2005/8/layout/hProcess9"/>
    <dgm:cxn modelId="{65A606C9-9F27-4130-845D-44CFE9C1B739}" srcId="{DAC5C0F1-7CEB-4769-9144-D15E5B545D18}" destId="{4052747B-EA41-44E5-836B-4B1DE42C12A5}" srcOrd="0" destOrd="0" parTransId="{658A8816-5B16-4133-BB3C-699B9F5E4649}" sibTransId="{F0A6D7A4-6A5F-47A3-8AA9-86447EC73C7B}"/>
    <dgm:cxn modelId="{78F4A3E4-D13B-B44C-BE7C-6542A00EC348}" type="presOf" srcId="{DAC5C0F1-7CEB-4769-9144-D15E5B545D18}" destId="{71B2BB5D-5993-4BBC-8A38-7CF814D0B813}" srcOrd="0" destOrd="0" presId="urn:microsoft.com/office/officeart/2005/8/layout/hProcess9"/>
    <dgm:cxn modelId="{87410CE4-DF20-9740-B625-A7DB84925825}" type="presOf" srcId="{4052747B-EA41-44E5-836B-4B1DE42C12A5}" destId="{1BB2C358-D7DA-4556-8A75-416A8B445AD3}" srcOrd="0" destOrd="0" presId="urn:microsoft.com/office/officeart/2005/8/layout/hProcess9"/>
    <dgm:cxn modelId="{F8A25873-43CB-D74D-B825-1297C92E2DF0}" type="presParOf" srcId="{71B2BB5D-5993-4BBC-8A38-7CF814D0B813}" destId="{28D82B4E-B6D9-446C-8D19-4F3E071DB829}" srcOrd="0" destOrd="0" presId="urn:microsoft.com/office/officeart/2005/8/layout/hProcess9"/>
    <dgm:cxn modelId="{F59C0CB5-A13E-B741-8E1C-9048FD217477}" type="presParOf" srcId="{71B2BB5D-5993-4BBC-8A38-7CF814D0B813}" destId="{8FCB2DA0-0FD6-4111-8E17-AFA811DFC674}" srcOrd="1" destOrd="0" presId="urn:microsoft.com/office/officeart/2005/8/layout/hProcess9"/>
    <dgm:cxn modelId="{154814FA-0442-1B4A-BC55-F81842EB39A2}" type="presParOf" srcId="{8FCB2DA0-0FD6-4111-8E17-AFA811DFC674}" destId="{1BB2C358-D7DA-4556-8A75-416A8B445AD3}" srcOrd="0" destOrd="0" presId="urn:microsoft.com/office/officeart/2005/8/layout/hProcess9"/>
    <dgm:cxn modelId="{BDE78CEE-2F94-3749-A33B-A7DCE5437B78}" type="presParOf" srcId="{8FCB2DA0-0FD6-4111-8E17-AFA811DFC674}" destId="{D4F88D31-7B77-478A-9417-4CC5C5600FB6}" srcOrd="1" destOrd="0" presId="urn:microsoft.com/office/officeart/2005/8/layout/hProcess9"/>
    <dgm:cxn modelId="{D7044D09-64C3-BB45-9D0A-63EA19C6B23C}" type="presParOf" srcId="{8FCB2DA0-0FD6-4111-8E17-AFA811DFC674}" destId="{046D3846-6D2A-4DBB-AD8D-68F41C88FC35}" srcOrd="2" destOrd="0" presId="urn:microsoft.com/office/officeart/2005/8/layout/hProcess9"/>
    <dgm:cxn modelId="{BF61FD69-F579-0E45-B11A-02CAEA295780}" type="presParOf" srcId="{8FCB2DA0-0FD6-4111-8E17-AFA811DFC674}" destId="{48E0F383-5DE0-446A-9014-FEB3EF8AC35E}" srcOrd="3" destOrd="0" presId="urn:microsoft.com/office/officeart/2005/8/layout/hProcess9"/>
    <dgm:cxn modelId="{C11A4488-7EAF-1A4D-B5B8-607FDDA4937D}" type="presParOf" srcId="{8FCB2DA0-0FD6-4111-8E17-AFA811DFC674}" destId="{FD958006-EFEC-4055-937C-1B6382CD9FA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2C789-333D-4D87-B472-F3A421418716}">
      <dsp:nvSpPr>
        <dsp:cNvPr id="0" name=""/>
        <dsp:cNvSpPr/>
      </dsp:nvSpPr>
      <dsp:spPr>
        <a:xfrm>
          <a:off x="1674979" y="372719"/>
          <a:ext cx="4045266" cy="4045266"/>
        </a:xfrm>
        <a:prstGeom prst="pie">
          <a:avLst>
            <a:gd name="adj1" fmla="val 16200000"/>
            <a:gd name="adj2" fmla="val 180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perspectiveRelaxedModerately" fov="3300000" zoom="92000">
            <a:rot lat="19490639" lon="0" rev="0"/>
          </a:camera>
          <a:lightRig rig="balanced" dir="t">
            <a:rot lat="0" lon="0" rev="12700000"/>
          </a:lightRig>
        </a:scene3d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6500" kern="1200" dirty="0" smtClean="0">
              <a:solidFill>
                <a:schemeClr val="accent6">
                  <a:lumMod val="75000"/>
                </a:schemeClr>
              </a:solidFill>
            </a:rPr>
            <a:t>1</a:t>
          </a:r>
          <a:endParaRPr lang="es-ES" sz="65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3874352" y="1119167"/>
        <a:ext cx="1372501" cy="1348422"/>
      </dsp:txXfrm>
    </dsp:sp>
    <dsp:sp modelId="{01D6B94D-9174-410E-B632-4C15D2F82563}">
      <dsp:nvSpPr>
        <dsp:cNvPr id="0" name=""/>
        <dsp:cNvSpPr/>
      </dsp:nvSpPr>
      <dsp:spPr>
        <a:xfrm>
          <a:off x="1570702" y="445460"/>
          <a:ext cx="4045266" cy="404526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perspectiveRelaxedModerately" fov="3300000" zoom="92000">
            <a:rot lat="19490639" lon="0" rev="0"/>
          </a:camera>
          <a:lightRig rig="balanced" dir="t">
            <a:rot lat="0" lon="0" rev="12700000"/>
          </a:lightRig>
        </a:scene3d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6500" kern="1200" dirty="0" smtClean="0">
              <a:solidFill>
                <a:schemeClr val="accent1">
                  <a:lumMod val="75000"/>
                </a:schemeClr>
              </a:solidFill>
              <a:latin typeface="Gill Sans SemiBold"/>
            </a:rPr>
            <a:t>2</a:t>
          </a:r>
          <a:endParaRPr lang="es-ES" sz="6500" kern="1200" dirty="0">
            <a:solidFill>
              <a:schemeClr val="accent1">
                <a:lumMod val="75000"/>
              </a:schemeClr>
            </a:solidFill>
            <a:latin typeface="Gill Sans SemiBold"/>
          </a:endParaRPr>
        </a:p>
      </dsp:txBody>
      <dsp:txXfrm>
        <a:off x="2678334" y="2997831"/>
        <a:ext cx="1830001" cy="1252106"/>
      </dsp:txXfrm>
    </dsp:sp>
    <dsp:sp modelId="{B88914F8-30DA-47F9-A63A-F22D16855D4E}">
      <dsp:nvSpPr>
        <dsp:cNvPr id="0" name=""/>
        <dsp:cNvSpPr/>
      </dsp:nvSpPr>
      <dsp:spPr>
        <a:xfrm>
          <a:off x="1570702" y="445460"/>
          <a:ext cx="4045266" cy="4045266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perspectiveRelaxedModerately" fov="3300000" zoom="92000">
            <a:rot lat="19490639" lon="0" rev="0"/>
          </a:camera>
          <a:lightRig rig="balanced" dir="t">
            <a:rot lat="0" lon="0" rev="12700000"/>
          </a:lightRig>
        </a:scene3d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6500" kern="1200" dirty="0" smtClean="0">
              <a:solidFill>
                <a:schemeClr val="accent3">
                  <a:lumMod val="75000"/>
                </a:schemeClr>
              </a:solidFill>
            </a:rPr>
            <a:t>3</a:t>
          </a:r>
          <a:endParaRPr lang="es-ES" sz="6500" kern="1200" dirty="0">
            <a:solidFill>
              <a:schemeClr val="accent3">
                <a:lumMod val="75000"/>
              </a:schemeClr>
            </a:solidFill>
          </a:endParaRPr>
        </a:p>
      </dsp:txBody>
      <dsp:txXfrm>
        <a:off x="2004123" y="1240066"/>
        <a:ext cx="1372501" cy="1348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82B4E-B6D9-446C-8D19-4F3E071DB829}">
      <dsp:nvSpPr>
        <dsp:cNvPr id="0" name=""/>
        <dsp:cNvSpPr/>
      </dsp:nvSpPr>
      <dsp:spPr>
        <a:xfrm>
          <a:off x="1" y="0"/>
          <a:ext cx="6039023" cy="237573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2C358-D7DA-4556-8A75-416A8B445AD3}">
      <dsp:nvSpPr>
        <dsp:cNvPr id="0" name=""/>
        <dsp:cNvSpPr/>
      </dsp:nvSpPr>
      <dsp:spPr>
        <a:xfrm>
          <a:off x="0" y="690092"/>
          <a:ext cx="1506976" cy="950292"/>
        </a:xfrm>
        <a:prstGeom prst="round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smtClean="0"/>
            <a:t>Which prior info?</a:t>
          </a:r>
          <a:endParaRPr lang="en-US" sz="1900" kern="1200" noProof="0"/>
        </a:p>
      </dsp:txBody>
      <dsp:txXfrm>
        <a:off x="46389" y="736481"/>
        <a:ext cx="1414198" cy="857514"/>
      </dsp:txXfrm>
    </dsp:sp>
    <dsp:sp modelId="{046D3846-6D2A-4DBB-AD8D-68F41C88FC35}">
      <dsp:nvSpPr>
        <dsp:cNvPr id="0" name=""/>
        <dsp:cNvSpPr/>
      </dsp:nvSpPr>
      <dsp:spPr>
        <a:xfrm>
          <a:off x="1552049" y="690092"/>
          <a:ext cx="1459263" cy="950292"/>
        </a:xfrm>
        <a:prstGeom prst="round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smtClean="0"/>
            <a:t>How do we obtain info?</a:t>
          </a:r>
          <a:endParaRPr lang="en-US" sz="1900" kern="1200" noProof="0"/>
        </a:p>
      </dsp:txBody>
      <dsp:txXfrm>
        <a:off x="1598438" y="736481"/>
        <a:ext cx="1366485" cy="857514"/>
      </dsp:txXfrm>
    </dsp:sp>
    <dsp:sp modelId="{FD958006-EFEC-4055-937C-1B6382CD9FA4}">
      <dsp:nvSpPr>
        <dsp:cNvPr id="0" name=""/>
        <dsp:cNvSpPr/>
      </dsp:nvSpPr>
      <dsp:spPr>
        <a:xfrm>
          <a:off x="3118907" y="690092"/>
          <a:ext cx="1561340" cy="950292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smtClean="0"/>
            <a:t>How do we use info?</a:t>
          </a:r>
          <a:endParaRPr lang="en-US" sz="1900" kern="1200" noProof="0"/>
        </a:p>
      </dsp:txBody>
      <dsp:txXfrm>
        <a:off x="3165296" y="736481"/>
        <a:ext cx="1468562" cy="8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1DC16-5C8C-4822-AFA9-5A2EE86B0B91}" type="datetimeFigureOut">
              <a:rPr lang="es-ES" smtClean="0"/>
              <a:t>9/9/15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2F186-F101-4D17-9D95-B30BEB9BC8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7598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88A39-62E3-46A8-B159-7DFAD64BEEBE}" type="datetimeFigureOut">
              <a:rPr lang="en-US" smtClean="0"/>
              <a:t>9/9/15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EE57-F4A4-493B-B985-2D8C252AB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21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10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02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Example. Suppose</a:t>
            </a:r>
            <a:r>
              <a:rPr lang="en-US" baseline="0" dirty="0" smtClean="0"/>
              <a:t> there has been a hole in a road for a while.</a:t>
            </a:r>
          </a:p>
          <a:p>
            <a:r>
              <a:rPr lang="en-US" baseline="0" dirty="0" smtClean="0"/>
              <a:t>Without any further information, trajectory prediction algorithm will give smooth curve for turning left.</a:t>
            </a:r>
          </a:p>
          <a:p>
            <a:r>
              <a:rPr lang="en-US" baseline="0" dirty="0" smtClean="0"/>
              <a:t>However, most vehicles detour around the whole with unexpected curve.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2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53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55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82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69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46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84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27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63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6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8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42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76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95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8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46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12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24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85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0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03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56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31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63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2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EE57-F4A4-493B-B985-2D8C252AB7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6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704958" y="185741"/>
            <a:ext cx="79958" cy="249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226" y="0"/>
            <a:ext cx="9144000" cy="10832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T-002-CTR-UT-wordmark-logo-DEVr1-cmy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7" y="371537"/>
            <a:ext cx="6696253" cy="13101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6936773" y="1015047"/>
            <a:ext cx="2217542" cy="0"/>
          </a:xfrm>
          <a:prstGeom prst="line">
            <a:avLst/>
          </a:prstGeom>
          <a:ln w="457200" cmpd="sng">
            <a:solidFill>
              <a:srgbClr val="47474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6842410" y="755475"/>
            <a:ext cx="118288" cy="495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2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1" y="620395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9B7B70EC-941D-C745-B3CA-503E1CCD95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7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80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730390" y="334426"/>
            <a:ext cx="6414805" cy="0"/>
          </a:xfrm>
          <a:prstGeom prst="line">
            <a:avLst/>
          </a:prstGeom>
          <a:ln w="76200" cmpd="sng">
            <a:solidFill>
              <a:srgbClr val="47474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704958" y="185741"/>
            <a:ext cx="79958" cy="249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T-002-CTR-UT-wordmark-logo-DEVr1-cmy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7" y="91411"/>
            <a:ext cx="2613573" cy="5113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6519681"/>
            <a:ext cx="9152363" cy="249803"/>
          </a:xfrm>
          <a:prstGeom prst="rect">
            <a:avLst/>
          </a:prstGeom>
          <a:solidFill>
            <a:srgbClr val="0089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36219" y="6482331"/>
            <a:ext cx="4047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0" dirty="0" smtClean="0">
                <a:solidFill>
                  <a:schemeClr val="bg1"/>
                </a:solidFill>
                <a:latin typeface="Arial"/>
                <a:cs typeface="Arial"/>
              </a:rPr>
              <a:t>COLLABORATE. INNOVATE. EDUCATE.</a:t>
            </a:r>
            <a:endParaRPr lang="en-US" sz="1400" b="1" i="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518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Gill Sans SemiBold"/>
          <a:ea typeface="+mj-ea"/>
          <a:cs typeface="Gill Sans Semi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>
            <a:lumMod val="75000"/>
          </a:schemeClr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Gill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669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Gill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ill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Gill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.wdp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5" Type="http://schemas.openxmlformats.org/officeDocument/2006/relationships/image" Target="../media/image3.jpg"/><Relationship Id="rId6" Type="http://schemas.openxmlformats.org/officeDocument/2006/relationships/image" Target="../media/image4.jpeg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5344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Communications and Radar-Supported Transportation Operations and Planning 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(CAR-STOP)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186" y="3886199"/>
            <a:ext cx="7962014" cy="26149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Project 0-6877</a:t>
            </a:r>
          </a:p>
          <a:p>
            <a:r>
              <a:rPr lang="en-US" b="1" dirty="0" err="1" smtClean="0">
                <a:solidFill>
                  <a:srgbClr val="898989"/>
                </a:solidFill>
              </a:rPr>
              <a:t>TxDOT</a:t>
            </a:r>
            <a:r>
              <a:rPr lang="en-US" b="1" dirty="0" smtClean="0">
                <a:solidFill>
                  <a:srgbClr val="898989"/>
                </a:solidFill>
              </a:rPr>
              <a:t> PM: Darrin </a:t>
            </a:r>
            <a:r>
              <a:rPr lang="en-US" b="1" dirty="0" smtClean="0"/>
              <a:t>Jensen</a:t>
            </a:r>
            <a:endParaRPr lang="en-US" b="1" dirty="0"/>
          </a:p>
          <a:p>
            <a:endParaRPr lang="en-US" sz="1700" dirty="0" smtClean="0"/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Supervisor: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Chandra Bhat</a:t>
            </a:r>
          </a:p>
          <a:p>
            <a:endParaRPr lang="en-US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Researchers: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Joydeep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Ghosh, Robert Heath, Junil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Choi, Mohammed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Eltayeb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1"/>
            <a:r>
              <a:rPr lang="en-US" sz="2300" b="1" dirty="0" smtClean="0">
                <a:solidFill>
                  <a:srgbClr val="F57E1B"/>
                </a:solidFill>
              </a:rPr>
              <a:t>Graduate </a:t>
            </a:r>
            <a:r>
              <a:rPr lang="en-US" sz="2300" b="1" dirty="0">
                <a:solidFill>
                  <a:srgbClr val="F57E1B"/>
                </a:solidFill>
              </a:rPr>
              <a:t>RAs</a:t>
            </a:r>
            <a:r>
              <a:rPr lang="en-US" sz="2300" dirty="0">
                <a:solidFill>
                  <a:srgbClr val="F57E1B"/>
                </a:solidFill>
              </a:rPr>
              <a:t>: </a:t>
            </a:r>
            <a:r>
              <a:rPr lang="en-US" sz="2300" dirty="0" err="1">
                <a:solidFill>
                  <a:srgbClr val="F57E1B"/>
                </a:solidFill>
              </a:rPr>
              <a:t>Taewan</a:t>
            </a:r>
            <a:r>
              <a:rPr lang="en-US" sz="2300" dirty="0">
                <a:solidFill>
                  <a:srgbClr val="F57E1B"/>
                </a:solidFill>
              </a:rPr>
              <a:t> Kim, Michael </a:t>
            </a:r>
            <a:r>
              <a:rPr lang="en-US" sz="2300" dirty="0" err="1">
                <a:solidFill>
                  <a:srgbClr val="F57E1B"/>
                </a:solidFill>
              </a:rPr>
              <a:t>Motro</a:t>
            </a:r>
            <a:r>
              <a:rPr lang="en-US" sz="2300" dirty="0">
                <a:solidFill>
                  <a:srgbClr val="F57E1B"/>
                </a:solidFill>
              </a:rPr>
              <a:t>, </a:t>
            </a:r>
            <a:r>
              <a:rPr lang="en-US" sz="2300" dirty="0" err="1">
                <a:solidFill>
                  <a:srgbClr val="F57E1B"/>
                </a:solidFill>
              </a:rPr>
              <a:t>Rahi</a:t>
            </a:r>
            <a:r>
              <a:rPr lang="en-US" sz="2300" dirty="0">
                <a:solidFill>
                  <a:srgbClr val="F57E1B"/>
                </a:solidFill>
              </a:rPr>
              <a:t> Kalantari,</a:t>
            </a:r>
            <a:br>
              <a:rPr lang="en-US" sz="2300" dirty="0">
                <a:solidFill>
                  <a:srgbClr val="F57E1B"/>
                </a:solidFill>
              </a:rPr>
            </a:br>
            <a:r>
              <a:rPr lang="en-US" sz="2300" dirty="0" err="1">
                <a:solidFill>
                  <a:srgbClr val="F57E1B"/>
                </a:solidFill>
              </a:rPr>
              <a:t>Preeti</a:t>
            </a:r>
            <a:r>
              <a:rPr lang="en-US" sz="2300" dirty="0">
                <a:solidFill>
                  <a:srgbClr val="F57E1B"/>
                </a:solidFill>
              </a:rPr>
              <a:t> </a:t>
            </a:r>
            <a:r>
              <a:rPr lang="en-US" sz="2300" dirty="0" err="1">
                <a:solidFill>
                  <a:srgbClr val="F57E1B"/>
                </a:solidFill>
              </a:rPr>
              <a:t>Kumari</a:t>
            </a:r>
            <a:r>
              <a:rPr lang="en-US" sz="2300" dirty="0">
                <a:solidFill>
                  <a:srgbClr val="F57E1B"/>
                </a:solidFill>
              </a:rPr>
              <a:t>, Enoch </a:t>
            </a:r>
            <a:r>
              <a:rPr lang="en-US" sz="2300" dirty="0" err="1" smtClean="0">
                <a:solidFill>
                  <a:srgbClr val="F57E1B"/>
                </a:solidFill>
              </a:rPr>
              <a:t>Yeh</a:t>
            </a:r>
            <a:r>
              <a:rPr lang="en-US" sz="2300" dirty="0" smtClean="0">
                <a:solidFill>
                  <a:srgbClr val="F57E1B"/>
                </a:solidFill>
              </a:rPr>
              <a:t>, </a:t>
            </a:r>
            <a:r>
              <a:rPr lang="en-US" sz="2300" dirty="0" err="1">
                <a:solidFill>
                  <a:srgbClr val="F57E1B"/>
                </a:solidFill>
              </a:rPr>
              <a:t>Anum</a:t>
            </a:r>
            <a:r>
              <a:rPr lang="en-US" sz="2300" dirty="0">
                <a:solidFill>
                  <a:srgbClr val="F57E1B"/>
                </a:solidFill>
              </a:rPr>
              <a:t> </a:t>
            </a:r>
            <a:r>
              <a:rPr lang="en-US" sz="2300" dirty="0" smtClean="0">
                <a:solidFill>
                  <a:srgbClr val="F57E1B"/>
                </a:solidFill>
              </a:rPr>
              <a:t>Ali, </a:t>
            </a:r>
            <a:r>
              <a:rPr lang="en-US" sz="2300" dirty="0">
                <a:solidFill>
                  <a:srgbClr val="F57E1B"/>
                </a:solidFill>
              </a:rPr>
              <a:t>Alice Chu, </a:t>
            </a:r>
            <a:r>
              <a:rPr lang="en-US" sz="2300" dirty="0" err="1">
                <a:solidFill>
                  <a:srgbClr val="F57E1B"/>
                </a:solidFill>
              </a:rPr>
              <a:t>Subodh</a:t>
            </a:r>
            <a:r>
              <a:rPr lang="en-US" sz="2300" dirty="0">
                <a:solidFill>
                  <a:srgbClr val="F57E1B"/>
                </a:solidFill>
              </a:rPr>
              <a:t> Dubey</a:t>
            </a:r>
            <a:endParaRPr lang="en-US" sz="2300" dirty="0" smtClean="0">
              <a:solidFill>
                <a:srgbClr val="F57E1B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6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Task</a:t>
            </a:r>
            <a:r>
              <a:rPr lang="es-ES" dirty="0" smtClean="0"/>
              <a:t> 1: </a:t>
            </a:r>
            <a:r>
              <a:rPr lang="es-ES" dirty="0" err="1" smtClean="0"/>
              <a:t>Definition</a:t>
            </a:r>
            <a:r>
              <a:rPr lang="es-ES" dirty="0" smtClean="0"/>
              <a:t> and </a:t>
            </a:r>
            <a:r>
              <a:rPr lang="es-ES" dirty="0" err="1" smtClean="0"/>
              <a:t>contributions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2987" y="1692067"/>
            <a:ext cx="1956987" cy="39737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490012" y="3395980"/>
            <a:ext cx="1993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Conceptual and </a:t>
            </a:r>
            <a:r>
              <a:rPr lang="en-US" sz="2000" dirty="0" smtClean="0">
                <a:solidFill>
                  <a:schemeClr val="bg1"/>
                </a:solidFill>
              </a:rPr>
              <a:t>functional framework </a:t>
            </a:r>
            <a:r>
              <a:rPr lang="en-US" sz="2000" dirty="0">
                <a:solidFill>
                  <a:schemeClr val="bg1"/>
                </a:solidFill>
              </a:rPr>
              <a:t>for </a:t>
            </a:r>
            <a:r>
              <a:rPr lang="en-US" sz="2000" dirty="0" smtClean="0">
                <a:solidFill>
                  <a:schemeClr val="bg1"/>
                </a:solidFill>
              </a:rPr>
              <a:t>integrating communications </a:t>
            </a:r>
            <a:r>
              <a:rPr lang="en-US" sz="2000" dirty="0">
                <a:solidFill>
                  <a:schemeClr val="bg1"/>
                </a:solidFill>
              </a:rPr>
              <a:t>and </a:t>
            </a:r>
            <a:r>
              <a:rPr lang="en-US" sz="2000" dirty="0" smtClean="0">
                <a:solidFill>
                  <a:schemeClr val="bg1"/>
                </a:solidFill>
              </a:rPr>
              <a:t>radar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43704" y="1855579"/>
            <a:ext cx="1183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TASK 1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32987" y="2542311"/>
            <a:ext cx="1956988" cy="3418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3049429" y="2343221"/>
            <a:ext cx="5549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GillSans"/>
              </a:rPr>
              <a:t>CONTRIBUTIONS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□ </a:t>
            </a:r>
            <a:r>
              <a:rPr lang="es-ES" sz="1600" dirty="0" err="1">
                <a:latin typeface="+mj-lt"/>
              </a:rPr>
              <a:t>Improve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trajectory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prediction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from</a:t>
            </a:r>
            <a:r>
              <a:rPr lang="es-ES" sz="1600" dirty="0">
                <a:latin typeface="+mj-lt"/>
              </a:rPr>
              <a:t> prior </a:t>
            </a:r>
            <a:r>
              <a:rPr lang="es-ES" sz="1600" dirty="0" err="1">
                <a:latin typeface="+mj-lt"/>
              </a:rPr>
              <a:t>information</a:t>
            </a:r>
            <a:endParaRPr lang="es-ES" sz="1600" dirty="0">
              <a:latin typeface="+mj-lt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+mj-lt"/>
              </a:rPr>
              <a:t>Utilizes motion pattern</a:t>
            </a:r>
          </a:p>
          <a:p>
            <a:r>
              <a:rPr lang="en-US" sz="1600" dirty="0">
                <a:latin typeface="+mj-lt"/>
                <a:cs typeface="Times New Roman" panose="02020603050405020304" pitchFamily="18" charset="0"/>
              </a:rPr>
              <a:t>□ </a:t>
            </a:r>
            <a:r>
              <a:rPr lang="en-US" sz="1600" dirty="0">
                <a:latin typeface="+mj-lt"/>
              </a:rPr>
              <a:t>Evaluate </a:t>
            </a:r>
            <a:r>
              <a:rPr lang="en-US" sz="1600" dirty="0" smtClean="0">
                <a:latin typeface="+mj-lt"/>
              </a:rPr>
              <a:t>CW </a:t>
            </a:r>
            <a:r>
              <a:rPr lang="en-US" sz="1600" dirty="0">
                <a:latin typeface="+mj-lt"/>
              </a:rPr>
              <a:t>capability using DSRC and simple </a:t>
            </a:r>
            <a:r>
              <a:rPr lang="en-US" sz="1600" dirty="0" smtClean="0">
                <a:latin typeface="+mj-lt"/>
              </a:rPr>
              <a:t>warning system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smtClean="0"/>
              <a:t>Incorporates driver </a:t>
            </a:r>
            <a:r>
              <a:rPr lang="en-US" sz="1600" dirty="0"/>
              <a:t>behavior &amp; vehicular </a:t>
            </a:r>
            <a:r>
              <a:rPr lang="en-US" sz="1600" dirty="0" smtClean="0"/>
              <a:t>dynamics</a:t>
            </a:r>
            <a:endParaRPr lang="en-US" sz="1600" dirty="0">
              <a:latin typeface="+mj-lt"/>
            </a:endParaRPr>
          </a:p>
          <a:p>
            <a:endParaRPr lang="es-ES" sz="1600" dirty="0">
              <a:latin typeface="GillSans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915728" y="1553294"/>
            <a:ext cx="5848709" cy="2323274"/>
            <a:chOff x="2915728" y="1719639"/>
            <a:chExt cx="5848709" cy="2323274"/>
          </a:xfrm>
        </p:grpSpPr>
        <p:sp>
          <p:nvSpPr>
            <p:cNvPr id="13" name="Rectángulo 12"/>
            <p:cNvSpPr/>
            <p:nvPr/>
          </p:nvSpPr>
          <p:spPr>
            <a:xfrm>
              <a:off x="2915728" y="2094506"/>
              <a:ext cx="5848709" cy="1948407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016664" y="1733888"/>
              <a:ext cx="3987985" cy="72237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s-ES" dirty="0" smtClean="0"/>
                <a:t>1.1. </a:t>
              </a:r>
              <a:r>
                <a:rPr lang="es-ES" dirty="0" err="1" smtClean="0"/>
                <a:t>Improved</a:t>
              </a:r>
              <a:r>
                <a:rPr lang="es-ES" dirty="0" smtClean="0"/>
                <a:t> </a:t>
              </a:r>
              <a:r>
                <a:rPr lang="es-ES" dirty="0"/>
                <a:t>CW/CA </a:t>
              </a:r>
              <a:r>
                <a:rPr lang="es-ES" dirty="0" err="1" smtClean="0"/>
                <a:t>for</a:t>
              </a:r>
              <a:r>
                <a:rPr lang="es-ES" dirty="0" smtClean="0"/>
                <a:t> cars</a:t>
              </a: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7191340" y="1719639"/>
              <a:ext cx="125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Months</a:t>
              </a:r>
              <a:r>
                <a:rPr lang="es-ES" sz="1600" dirty="0" smtClean="0">
                  <a:solidFill>
                    <a:schemeClr val="accent6">
                      <a:lumMod val="75000"/>
                    </a:schemeClr>
                  </a:solidFill>
                </a:rPr>
                <a:t> 1-10</a:t>
              </a:r>
              <a:endParaRPr lang="es-E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2899904" y="4114359"/>
            <a:ext cx="5848709" cy="982821"/>
            <a:chOff x="2899906" y="4251696"/>
            <a:chExt cx="5848709" cy="982821"/>
          </a:xfrm>
        </p:grpSpPr>
        <p:sp>
          <p:nvSpPr>
            <p:cNvPr id="18" name="Rectángulo 15"/>
            <p:cNvSpPr/>
            <p:nvPr/>
          </p:nvSpPr>
          <p:spPr>
            <a:xfrm>
              <a:off x="2899906" y="4701988"/>
              <a:ext cx="5848709" cy="532529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redondeado 11"/>
            <p:cNvSpPr/>
            <p:nvPr/>
          </p:nvSpPr>
          <p:spPr>
            <a:xfrm>
              <a:off x="3030032" y="4274098"/>
              <a:ext cx="3974617" cy="86246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dirty="0"/>
                <a:t>1.2  </a:t>
              </a:r>
              <a:r>
                <a:rPr lang="es-ES" dirty="0" err="1"/>
                <a:t>Improved</a:t>
              </a:r>
              <a:r>
                <a:rPr lang="es-ES" dirty="0"/>
                <a:t> CW/CA </a:t>
              </a:r>
              <a:r>
                <a:rPr lang="es-ES" dirty="0" err="1"/>
                <a:t>for</a:t>
              </a:r>
              <a:r>
                <a:rPr lang="es-ES" dirty="0"/>
                <a:t> </a:t>
              </a:r>
              <a:r>
                <a:rPr lang="es-ES" dirty="0" err="1"/>
                <a:t>pedestrians</a:t>
              </a:r>
              <a:r>
                <a:rPr lang="es-ES" dirty="0"/>
                <a:t> and </a:t>
              </a:r>
              <a:r>
                <a:rPr lang="es-ES" dirty="0" err="1" smtClean="0"/>
                <a:t>bicycles</a:t>
              </a:r>
              <a:endParaRPr lang="es-ES" dirty="0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7191340" y="4251696"/>
              <a:ext cx="125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>
                  <a:solidFill>
                    <a:schemeClr val="accent3">
                      <a:lumMod val="50000"/>
                    </a:schemeClr>
                  </a:solidFill>
                </a:rPr>
                <a:t>Months</a:t>
              </a:r>
              <a:r>
                <a:rPr lang="es-ES" sz="1600" dirty="0" smtClean="0">
                  <a:solidFill>
                    <a:schemeClr val="accent3">
                      <a:lumMod val="50000"/>
                    </a:schemeClr>
                  </a:solidFill>
                </a:rPr>
                <a:t> 7-13</a:t>
              </a:r>
              <a:endParaRPr lang="es-ES" sz="1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2915727" y="5334972"/>
            <a:ext cx="5848709" cy="960419"/>
            <a:chOff x="2915727" y="5334972"/>
            <a:chExt cx="5848709" cy="960419"/>
          </a:xfrm>
        </p:grpSpPr>
        <p:sp>
          <p:nvSpPr>
            <p:cNvPr id="14" name="Rectángulo 15"/>
            <p:cNvSpPr/>
            <p:nvPr/>
          </p:nvSpPr>
          <p:spPr>
            <a:xfrm>
              <a:off x="2915727" y="5762862"/>
              <a:ext cx="5848709" cy="532529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3045853" y="5334972"/>
              <a:ext cx="4036432" cy="862469"/>
            </a:xfrm>
            <a:prstGeom prst="roundRect">
              <a:avLst/>
            </a:prstGeom>
            <a:solidFill>
              <a:srgbClr val="7A714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s-ES" dirty="0" smtClean="0"/>
                <a:t>1.3. </a:t>
              </a:r>
              <a:r>
                <a:rPr lang="es-ES" dirty="0" err="1" smtClean="0"/>
                <a:t>Dealing</a:t>
              </a:r>
              <a:r>
                <a:rPr lang="es-ES" dirty="0" smtClean="0"/>
                <a:t> </a:t>
              </a:r>
              <a:r>
                <a:rPr lang="es-ES" dirty="0" err="1" smtClean="0"/>
                <a:t>with</a:t>
              </a:r>
              <a:r>
                <a:rPr lang="es-ES" dirty="0" smtClean="0"/>
                <a:t> </a:t>
              </a:r>
              <a:r>
                <a:rPr lang="es-ES" dirty="0" err="1" smtClean="0"/>
                <a:t>uncertainty</a:t>
              </a:r>
              <a:endParaRPr lang="es-ES" dirty="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7191340" y="5358466"/>
              <a:ext cx="125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>
                  <a:solidFill>
                    <a:schemeClr val="bg2">
                      <a:lumMod val="25000"/>
                    </a:schemeClr>
                  </a:solidFill>
                </a:rPr>
                <a:t>Months</a:t>
              </a:r>
              <a:r>
                <a:rPr lang="es-ES" sz="1600" dirty="0" smtClean="0">
                  <a:solidFill>
                    <a:schemeClr val="bg2">
                      <a:lumMod val="25000"/>
                    </a:schemeClr>
                  </a:solidFill>
                </a:rPr>
                <a:t> 7-13</a:t>
              </a:r>
              <a:endParaRPr lang="es-E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1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286979" y="2888559"/>
            <a:ext cx="1733556" cy="234875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 rot="18274495">
            <a:off x="1101508" y="4913780"/>
            <a:ext cx="620227" cy="500537"/>
            <a:chOff x="5098961" y="2892321"/>
            <a:chExt cx="1190616" cy="964392"/>
          </a:xfrm>
        </p:grpSpPr>
        <p:sp>
          <p:nvSpPr>
            <p:cNvPr id="143" name="Rounded Rectangle 142"/>
            <p:cNvSpPr/>
            <p:nvPr/>
          </p:nvSpPr>
          <p:spPr>
            <a:xfrm rot="19585968" flipH="1">
              <a:off x="6108673" y="2892321"/>
              <a:ext cx="45719" cy="11194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ounded Rectangle 143"/>
            <p:cNvSpPr/>
            <p:nvPr/>
          </p:nvSpPr>
          <p:spPr>
            <a:xfrm rot="19585968" flipH="1">
              <a:off x="6223883" y="3065943"/>
              <a:ext cx="45719" cy="11194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ounded Rectangle 144"/>
            <p:cNvSpPr/>
            <p:nvPr/>
          </p:nvSpPr>
          <p:spPr>
            <a:xfrm rot="19585968" flipH="1">
              <a:off x="5174607" y="3536403"/>
              <a:ext cx="45719" cy="32031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145"/>
            <p:cNvSpPr/>
            <p:nvPr/>
          </p:nvSpPr>
          <p:spPr>
            <a:xfrm rot="14185968" flipH="1">
              <a:off x="6043206" y="3284347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ounded Rectangle 146"/>
            <p:cNvSpPr/>
            <p:nvPr/>
          </p:nvSpPr>
          <p:spPr>
            <a:xfrm rot="14185968" flipH="1">
              <a:off x="5482356" y="3656515"/>
              <a:ext cx="45723" cy="177798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ounded Rectangle 147"/>
            <p:cNvSpPr/>
            <p:nvPr/>
          </p:nvSpPr>
          <p:spPr>
            <a:xfrm rot="14185968" flipH="1">
              <a:off x="5812179" y="2936191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/>
            <p:cNvSpPr/>
            <p:nvPr/>
          </p:nvSpPr>
          <p:spPr>
            <a:xfrm rot="14185968" flipH="1">
              <a:off x="5251328" y="3308358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/>
            <p:cNvSpPr/>
            <p:nvPr/>
          </p:nvSpPr>
          <p:spPr>
            <a:xfrm rot="19585968">
              <a:off x="5098961" y="3160202"/>
              <a:ext cx="1190616" cy="416723"/>
            </a:xfrm>
            <a:prstGeom prst="roundRect">
              <a:avLst/>
            </a:prstGeom>
            <a:solidFill>
              <a:schemeClr val="accent1">
                <a:lumMod val="75000"/>
                <a:alpha val="35000"/>
              </a:schemeClr>
            </a:solidFill>
            <a:ln>
              <a:solidFill>
                <a:schemeClr val="tx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ounded Rectangle 150"/>
            <p:cNvSpPr/>
            <p:nvPr/>
          </p:nvSpPr>
          <p:spPr>
            <a:xfrm rot="19585968">
              <a:off x="5286417" y="3179287"/>
              <a:ext cx="759187" cy="416723"/>
            </a:xfrm>
            <a:prstGeom prst="roundRect">
              <a:avLst>
                <a:gd name="adj" fmla="val 28095"/>
              </a:avLst>
            </a:prstGeom>
            <a:solidFill>
              <a:srgbClr val="A6A6A6">
                <a:alpha val="13000"/>
              </a:srgbClr>
            </a:solidFill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 rot="19585968">
              <a:off x="5371321" y="3186866"/>
              <a:ext cx="565544" cy="416723"/>
            </a:xfrm>
            <a:prstGeom prst="roundRect">
              <a:avLst/>
            </a:prstGeom>
            <a:solidFill>
              <a:schemeClr val="accent1">
                <a:lumMod val="75000"/>
                <a:alpha val="22000"/>
              </a:schemeClr>
            </a:solidFill>
            <a:ln>
              <a:solidFill>
                <a:schemeClr val="tx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 rot="18274495">
            <a:off x="1019367" y="5437833"/>
            <a:ext cx="620227" cy="500537"/>
            <a:chOff x="5098963" y="2892321"/>
            <a:chExt cx="1190616" cy="964392"/>
          </a:xfrm>
        </p:grpSpPr>
        <p:sp>
          <p:nvSpPr>
            <p:cNvPr id="98" name="Rounded Rectangle 97"/>
            <p:cNvSpPr/>
            <p:nvPr/>
          </p:nvSpPr>
          <p:spPr>
            <a:xfrm rot="19585968" flipH="1">
              <a:off x="6108673" y="2892321"/>
              <a:ext cx="45719" cy="11194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 rot="19585968" flipH="1">
              <a:off x="6223883" y="3065943"/>
              <a:ext cx="45719" cy="11194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/>
            <p:cNvSpPr/>
            <p:nvPr/>
          </p:nvSpPr>
          <p:spPr>
            <a:xfrm rot="19585968" flipH="1">
              <a:off x="5174607" y="3536403"/>
              <a:ext cx="45719" cy="32031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 rot="14185968" flipH="1">
              <a:off x="6043206" y="3284347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 rot="14185968" flipH="1">
              <a:off x="5482356" y="3656515"/>
              <a:ext cx="45723" cy="177798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 rot="14185968" flipH="1">
              <a:off x="5812179" y="2936191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ed Rectangle 103"/>
            <p:cNvSpPr/>
            <p:nvPr/>
          </p:nvSpPr>
          <p:spPr>
            <a:xfrm rot="14185968" flipH="1">
              <a:off x="5251328" y="3308358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ounded Rectangle 104"/>
            <p:cNvSpPr/>
            <p:nvPr/>
          </p:nvSpPr>
          <p:spPr>
            <a:xfrm rot="19585968">
              <a:off x="5098963" y="3160202"/>
              <a:ext cx="1190616" cy="416723"/>
            </a:xfrm>
            <a:prstGeom prst="roundRect">
              <a:avLst/>
            </a:prstGeom>
            <a:solidFill>
              <a:schemeClr val="accent1">
                <a:lumMod val="75000"/>
                <a:alpha val="35000"/>
              </a:schemeClr>
            </a:solidFill>
            <a:ln>
              <a:solidFill>
                <a:schemeClr val="tx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ounded Rectangle 105"/>
            <p:cNvSpPr/>
            <p:nvPr/>
          </p:nvSpPr>
          <p:spPr>
            <a:xfrm rot="19585968">
              <a:off x="5286417" y="3179287"/>
              <a:ext cx="759187" cy="416723"/>
            </a:xfrm>
            <a:prstGeom prst="roundRect">
              <a:avLst>
                <a:gd name="adj" fmla="val 28095"/>
              </a:avLst>
            </a:prstGeom>
            <a:solidFill>
              <a:srgbClr val="A6A6A6">
                <a:alpha val="13000"/>
              </a:srgbClr>
            </a:solidFill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 rot="19585968">
              <a:off x="5371321" y="3186866"/>
              <a:ext cx="565544" cy="416723"/>
            </a:xfrm>
            <a:prstGeom prst="roundRect">
              <a:avLst/>
            </a:prstGeom>
            <a:solidFill>
              <a:schemeClr val="accent1">
                <a:lumMod val="75000"/>
                <a:alpha val="22000"/>
              </a:schemeClr>
            </a:solidFill>
            <a:ln>
              <a:solidFill>
                <a:schemeClr val="tx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a typeface="Calibri"/>
              </a:rPr>
              <a:t>Subtask 1.1: Develop improved </a:t>
            </a:r>
            <a:r>
              <a:rPr lang="en-US" sz="2400" b="1" dirty="0">
                <a:solidFill>
                  <a:srgbClr val="000000"/>
                </a:solidFill>
                <a:ea typeface="Calibri"/>
              </a:rPr>
              <a:t>c</a:t>
            </a:r>
            <a:r>
              <a:rPr lang="en-US" sz="2400" b="1" dirty="0" smtClean="0">
                <a:solidFill>
                  <a:srgbClr val="000000"/>
                </a:solidFill>
                <a:ea typeface="Calibri"/>
              </a:rPr>
              <a:t>ollision </a:t>
            </a:r>
            <a:r>
              <a:rPr lang="en-US" sz="2400" b="1" dirty="0">
                <a:solidFill>
                  <a:srgbClr val="000000"/>
                </a:solidFill>
                <a:ea typeface="Calibri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ea typeface="Calibri"/>
              </a:rPr>
              <a:t>etection and avoidance </a:t>
            </a:r>
            <a:r>
              <a:rPr lang="en-US" sz="2400" b="1" dirty="0">
                <a:solidFill>
                  <a:srgbClr val="000000"/>
                </a:solidFill>
                <a:ea typeface="Calibri"/>
              </a:rPr>
              <a:t>a</a:t>
            </a:r>
            <a:r>
              <a:rPr lang="en-US" sz="2400" b="1" dirty="0" smtClean="0">
                <a:solidFill>
                  <a:srgbClr val="000000"/>
                </a:solidFill>
                <a:ea typeface="Calibri"/>
              </a:rPr>
              <a:t>lgorithms for cars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82240"/>
            <a:ext cx="8229600" cy="324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- Vehicle CW/CA System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2445848" y="3609346"/>
            <a:ext cx="1834949" cy="8466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Future Trajectory Prediction</a:t>
            </a:r>
            <a:endParaRPr lang="en-US" sz="16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974009" y="3609346"/>
            <a:ext cx="1853376" cy="84669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Detect Potential Trajectory Conflict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447623" y="3157875"/>
            <a:ext cx="1403803" cy="8179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Collision Warning</a:t>
            </a:r>
            <a:br>
              <a:rPr lang="en-US" sz="1600" b="1" dirty="0" smtClean="0"/>
            </a:br>
            <a:r>
              <a:rPr lang="en-US" sz="1600" b="1" dirty="0" smtClean="0"/>
              <a:t>(CW)</a:t>
            </a:r>
            <a:endParaRPr lang="en-US" sz="16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7447623" y="4102282"/>
            <a:ext cx="1403803" cy="878142"/>
          </a:xfrm>
          <a:prstGeom prst="round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Collision Avoidance</a:t>
            </a:r>
            <a:br>
              <a:rPr lang="en-US" sz="1600" b="1" dirty="0" smtClean="0"/>
            </a:br>
            <a:r>
              <a:rPr lang="en-US" sz="1600" b="1" dirty="0" smtClean="0"/>
              <a:t>(CA)</a:t>
            </a:r>
            <a:endParaRPr lang="en-US" sz="1600" b="1" dirty="0"/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4280797" y="4032695"/>
            <a:ext cx="6932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 flipV="1">
            <a:off x="6827385" y="3566849"/>
            <a:ext cx="620238" cy="4658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6827385" y="4032695"/>
            <a:ext cx="620238" cy="5086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rot="18274495">
            <a:off x="3008390" y="5779974"/>
            <a:ext cx="516856" cy="417114"/>
            <a:chOff x="5098963" y="2892321"/>
            <a:chExt cx="1190616" cy="964392"/>
          </a:xfrm>
        </p:grpSpPr>
        <p:sp>
          <p:nvSpPr>
            <p:cNvPr id="30" name="Rounded Rectangle 29"/>
            <p:cNvSpPr/>
            <p:nvPr/>
          </p:nvSpPr>
          <p:spPr>
            <a:xfrm rot="19585968" flipH="1">
              <a:off x="6108673" y="2892321"/>
              <a:ext cx="45719" cy="1119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 rot="19585968" flipH="1">
              <a:off x="6223883" y="3065943"/>
              <a:ext cx="45719" cy="1119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 rot="19585968" flipH="1">
              <a:off x="5174607" y="3536403"/>
              <a:ext cx="45719" cy="3203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 rot="14185968" flipH="1">
              <a:off x="6043206" y="3284347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 rot="14185968" flipH="1">
              <a:off x="5482356" y="3656515"/>
              <a:ext cx="45723" cy="17779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 rot="14185968" flipH="1">
              <a:off x="5812179" y="2936191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 rot="14185968" flipH="1">
              <a:off x="5251328" y="3308358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 rot="19585968">
              <a:off x="5098963" y="3160202"/>
              <a:ext cx="1190616" cy="41672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 rot="19585968">
              <a:off x="5586164" y="3088550"/>
              <a:ext cx="432173" cy="416723"/>
            </a:xfrm>
            <a:prstGeom prst="roundRect">
              <a:avLst>
                <a:gd name="adj" fmla="val 28095"/>
              </a:avLst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 rot="19585968">
              <a:off x="5305738" y="3274634"/>
              <a:ext cx="432173" cy="416723"/>
            </a:xfrm>
            <a:prstGeom prst="roundRect">
              <a:avLst>
                <a:gd name="adj" fmla="val 2733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 rot="19585968">
              <a:off x="5371321" y="3186866"/>
              <a:ext cx="565544" cy="41672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Curved Connector 41"/>
          <p:cNvCxnSpPr/>
          <p:nvPr/>
        </p:nvCxnSpPr>
        <p:spPr>
          <a:xfrm rot="10800000" flipH="1">
            <a:off x="3258130" y="4701347"/>
            <a:ext cx="192222" cy="999477"/>
          </a:xfrm>
          <a:prstGeom prst="curvedConnector4">
            <a:avLst>
              <a:gd name="adj1" fmla="val 1670"/>
              <a:gd name="adj2" fmla="val 773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/>
          <p:nvPr/>
        </p:nvCxnSpPr>
        <p:spPr>
          <a:xfrm rot="5400000" flipH="1" flipV="1">
            <a:off x="2980952" y="5029848"/>
            <a:ext cx="969240" cy="372716"/>
          </a:xfrm>
          <a:prstGeom prst="curvedConnector3">
            <a:avLst>
              <a:gd name="adj1" fmla="val 71839"/>
            </a:avLst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 rot="19551452" flipH="1">
            <a:off x="6449687" y="4616432"/>
            <a:ext cx="516856" cy="417114"/>
            <a:chOff x="5098963" y="2892321"/>
            <a:chExt cx="1190616" cy="964392"/>
          </a:xfrm>
        </p:grpSpPr>
        <p:sp>
          <p:nvSpPr>
            <p:cNvPr id="54" name="Rounded Rectangle 53"/>
            <p:cNvSpPr/>
            <p:nvPr/>
          </p:nvSpPr>
          <p:spPr>
            <a:xfrm rot="19585968" flipH="1">
              <a:off x="6108673" y="2892321"/>
              <a:ext cx="45719" cy="1119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 rot="19585968" flipH="1">
              <a:off x="6223883" y="3065943"/>
              <a:ext cx="45719" cy="1119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 rot="19585968" flipH="1">
              <a:off x="5174607" y="3536403"/>
              <a:ext cx="45719" cy="3203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 rot="14185968" flipH="1">
              <a:off x="6043206" y="3284347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 rot="14185968" flipH="1">
              <a:off x="5482356" y="3656515"/>
              <a:ext cx="45723" cy="17779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 rot="14185968" flipH="1">
              <a:off x="5812179" y="2936191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 rot="14185968" flipH="1">
              <a:off x="5251328" y="3308358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 rot="19585968">
              <a:off x="5098963" y="3160202"/>
              <a:ext cx="1190616" cy="41672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 rot="19585968">
              <a:off x="5586164" y="3088550"/>
              <a:ext cx="432173" cy="416723"/>
            </a:xfrm>
            <a:prstGeom prst="roundRect">
              <a:avLst>
                <a:gd name="adj" fmla="val 28095"/>
              </a:avLst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 rot="19585968">
              <a:off x="5305738" y="3274634"/>
              <a:ext cx="432173" cy="416723"/>
            </a:xfrm>
            <a:prstGeom prst="roundRect">
              <a:avLst>
                <a:gd name="adj" fmla="val 2733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 rot="19585968">
              <a:off x="5371321" y="3186866"/>
              <a:ext cx="565544" cy="41672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 rot="18192715">
            <a:off x="5127772" y="5847913"/>
            <a:ext cx="516856" cy="417114"/>
            <a:chOff x="5098963" y="2892321"/>
            <a:chExt cx="1190616" cy="964392"/>
          </a:xfrm>
        </p:grpSpPr>
        <p:sp>
          <p:nvSpPr>
            <p:cNvPr id="69" name="Rounded Rectangle 68"/>
            <p:cNvSpPr/>
            <p:nvPr/>
          </p:nvSpPr>
          <p:spPr>
            <a:xfrm rot="19585968" flipH="1">
              <a:off x="6108673" y="2892321"/>
              <a:ext cx="45719" cy="1119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 rot="19585968" flipH="1">
              <a:off x="6223883" y="3065943"/>
              <a:ext cx="45719" cy="1119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 rot="19585968" flipH="1">
              <a:off x="5174607" y="3536403"/>
              <a:ext cx="45719" cy="3203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 rot="14185968" flipH="1">
              <a:off x="6043206" y="3284347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 rot="14185968" flipH="1">
              <a:off x="5482356" y="3656515"/>
              <a:ext cx="45723" cy="17779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/>
            <p:cNvSpPr/>
            <p:nvPr/>
          </p:nvSpPr>
          <p:spPr>
            <a:xfrm rot="14185968" flipH="1">
              <a:off x="5812179" y="2936191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 rot="14185968" flipH="1">
              <a:off x="5251328" y="3308358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/>
            <p:cNvSpPr/>
            <p:nvPr/>
          </p:nvSpPr>
          <p:spPr>
            <a:xfrm rot="19585968">
              <a:off x="5098963" y="3160202"/>
              <a:ext cx="1190616" cy="41672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/>
            <p:cNvSpPr/>
            <p:nvPr/>
          </p:nvSpPr>
          <p:spPr>
            <a:xfrm rot="19585968">
              <a:off x="5586164" y="3088550"/>
              <a:ext cx="432173" cy="416723"/>
            </a:xfrm>
            <a:prstGeom prst="roundRect">
              <a:avLst>
                <a:gd name="adj" fmla="val 28095"/>
              </a:avLst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/>
            <p:cNvSpPr/>
            <p:nvPr/>
          </p:nvSpPr>
          <p:spPr>
            <a:xfrm rot="19585968">
              <a:off x="5305738" y="3274634"/>
              <a:ext cx="432173" cy="416723"/>
            </a:xfrm>
            <a:prstGeom prst="roundRect">
              <a:avLst>
                <a:gd name="adj" fmla="val 2733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/>
            <p:cNvSpPr/>
            <p:nvPr/>
          </p:nvSpPr>
          <p:spPr>
            <a:xfrm rot="19585968">
              <a:off x="5371321" y="3186866"/>
              <a:ext cx="565544" cy="41672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 flipV="1">
            <a:off x="5379663" y="4542605"/>
            <a:ext cx="0" cy="125347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/>
          <p:nvPr/>
        </p:nvCxnSpPr>
        <p:spPr>
          <a:xfrm rot="10800000" flipV="1">
            <a:off x="4932723" y="4814897"/>
            <a:ext cx="1498205" cy="981181"/>
          </a:xfrm>
          <a:prstGeom prst="curved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Explosion 1 94"/>
          <p:cNvSpPr/>
          <p:nvPr/>
        </p:nvSpPr>
        <p:spPr>
          <a:xfrm>
            <a:off x="5184307" y="5006099"/>
            <a:ext cx="351795" cy="351795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355961" y="3609347"/>
            <a:ext cx="1460398" cy="846696"/>
          </a:xfrm>
          <a:prstGeom prst="roundRect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Current State Estimation</a:t>
            </a:r>
            <a:endParaRPr lang="en-US" sz="1600" b="1" dirty="0"/>
          </a:p>
        </p:txBody>
      </p:sp>
      <p:cxnSp>
        <p:nvCxnSpPr>
          <p:cNvPr id="80" name="Straight Arrow Connector 79"/>
          <p:cNvCxnSpPr>
            <a:stCxn id="52" idx="3"/>
            <a:endCxn id="4" idx="1"/>
          </p:cNvCxnSpPr>
          <p:nvPr/>
        </p:nvCxnSpPr>
        <p:spPr>
          <a:xfrm>
            <a:off x="1816359" y="4032695"/>
            <a:ext cx="6294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 rot="18274495">
            <a:off x="778341" y="4979363"/>
            <a:ext cx="620227" cy="500537"/>
            <a:chOff x="5098963" y="2892321"/>
            <a:chExt cx="1190616" cy="964392"/>
          </a:xfrm>
        </p:grpSpPr>
        <p:sp>
          <p:nvSpPr>
            <p:cNvPr id="132" name="Rounded Rectangle 131"/>
            <p:cNvSpPr/>
            <p:nvPr/>
          </p:nvSpPr>
          <p:spPr>
            <a:xfrm rot="19585968" flipH="1">
              <a:off x="6108673" y="2892321"/>
              <a:ext cx="45719" cy="11194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ed Rectangle 132"/>
            <p:cNvSpPr/>
            <p:nvPr/>
          </p:nvSpPr>
          <p:spPr>
            <a:xfrm rot="19585968" flipH="1">
              <a:off x="6223883" y="3065943"/>
              <a:ext cx="45719" cy="11194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/>
            <p:cNvSpPr/>
            <p:nvPr/>
          </p:nvSpPr>
          <p:spPr>
            <a:xfrm rot="19585968" flipH="1">
              <a:off x="5174607" y="3536403"/>
              <a:ext cx="45719" cy="32031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/>
            <p:cNvSpPr/>
            <p:nvPr/>
          </p:nvSpPr>
          <p:spPr>
            <a:xfrm rot="14185968" flipH="1">
              <a:off x="6043206" y="3284347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 rot="14185968" flipH="1">
              <a:off x="5482356" y="3656515"/>
              <a:ext cx="45723" cy="177798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/>
            <p:cNvSpPr/>
            <p:nvPr/>
          </p:nvSpPr>
          <p:spPr>
            <a:xfrm rot="14185968" flipH="1">
              <a:off x="5812179" y="2936191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ounded Rectangle 137"/>
            <p:cNvSpPr/>
            <p:nvPr/>
          </p:nvSpPr>
          <p:spPr>
            <a:xfrm rot="14185968" flipH="1">
              <a:off x="5251328" y="3308358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ounded Rectangle 138"/>
            <p:cNvSpPr/>
            <p:nvPr/>
          </p:nvSpPr>
          <p:spPr>
            <a:xfrm rot="19585968">
              <a:off x="5098963" y="3160202"/>
              <a:ext cx="1190616" cy="416723"/>
            </a:xfrm>
            <a:prstGeom prst="roundRect">
              <a:avLst/>
            </a:prstGeom>
            <a:solidFill>
              <a:schemeClr val="accent1">
                <a:lumMod val="75000"/>
                <a:alpha val="35000"/>
              </a:schemeClr>
            </a:solidFill>
            <a:ln>
              <a:solidFill>
                <a:schemeClr val="tx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 rot="19585968">
              <a:off x="5286417" y="3179287"/>
              <a:ext cx="759187" cy="416723"/>
            </a:xfrm>
            <a:prstGeom prst="roundRect">
              <a:avLst>
                <a:gd name="adj" fmla="val 28095"/>
              </a:avLst>
            </a:prstGeom>
            <a:solidFill>
              <a:srgbClr val="A6A6A6">
                <a:alpha val="13000"/>
              </a:srgbClr>
            </a:solidFill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ounded Rectangle 140"/>
            <p:cNvSpPr/>
            <p:nvPr/>
          </p:nvSpPr>
          <p:spPr>
            <a:xfrm rot="19585968">
              <a:off x="5371321" y="3186866"/>
              <a:ext cx="565544" cy="416723"/>
            </a:xfrm>
            <a:prstGeom prst="roundRect">
              <a:avLst/>
            </a:prstGeom>
            <a:solidFill>
              <a:schemeClr val="accent1">
                <a:lumMod val="75000"/>
                <a:alpha val="22000"/>
              </a:schemeClr>
            </a:solidFill>
            <a:ln>
              <a:solidFill>
                <a:schemeClr val="tx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 rot="18274495">
            <a:off x="690376" y="5344834"/>
            <a:ext cx="620227" cy="500537"/>
            <a:chOff x="5098963" y="2892321"/>
            <a:chExt cx="1190616" cy="964392"/>
          </a:xfrm>
        </p:grpSpPr>
        <p:sp>
          <p:nvSpPr>
            <p:cNvPr id="154" name="Rounded Rectangle 153"/>
            <p:cNvSpPr/>
            <p:nvPr/>
          </p:nvSpPr>
          <p:spPr>
            <a:xfrm rot="19585968" flipH="1">
              <a:off x="6108673" y="2892321"/>
              <a:ext cx="45719" cy="11194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/>
            <p:cNvSpPr/>
            <p:nvPr/>
          </p:nvSpPr>
          <p:spPr>
            <a:xfrm rot="19585968" flipH="1">
              <a:off x="6223883" y="3065943"/>
              <a:ext cx="45719" cy="11194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 rot="19585968" flipH="1">
              <a:off x="5174607" y="3536403"/>
              <a:ext cx="45719" cy="320310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ed Rectangle 156"/>
            <p:cNvSpPr/>
            <p:nvPr/>
          </p:nvSpPr>
          <p:spPr>
            <a:xfrm rot="14185968" flipH="1">
              <a:off x="6043206" y="3284347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157"/>
            <p:cNvSpPr/>
            <p:nvPr/>
          </p:nvSpPr>
          <p:spPr>
            <a:xfrm rot="14185968" flipH="1">
              <a:off x="5482356" y="3656515"/>
              <a:ext cx="45723" cy="177798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ounded Rectangle 158"/>
            <p:cNvSpPr/>
            <p:nvPr/>
          </p:nvSpPr>
          <p:spPr>
            <a:xfrm rot="14185968" flipH="1">
              <a:off x="5812179" y="2936191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ounded Rectangle 159"/>
            <p:cNvSpPr/>
            <p:nvPr/>
          </p:nvSpPr>
          <p:spPr>
            <a:xfrm rot="14185968" flipH="1">
              <a:off x="5251328" y="3308358"/>
              <a:ext cx="45724" cy="177799"/>
            </a:xfrm>
            <a:prstGeom prst="roundRect">
              <a:avLst/>
            </a:prstGeom>
            <a:solidFill>
              <a:schemeClr val="accent1">
                <a:lumMod val="75000"/>
                <a:alpha val="16000"/>
              </a:schemeClr>
            </a:solidFill>
            <a:ln>
              <a:solidFill>
                <a:schemeClr val="tx1"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/>
            <p:cNvSpPr/>
            <p:nvPr/>
          </p:nvSpPr>
          <p:spPr>
            <a:xfrm rot="19585968">
              <a:off x="5098963" y="3160202"/>
              <a:ext cx="1190616" cy="416723"/>
            </a:xfrm>
            <a:prstGeom prst="roundRect">
              <a:avLst/>
            </a:prstGeom>
            <a:solidFill>
              <a:schemeClr val="accent1">
                <a:lumMod val="75000"/>
                <a:alpha val="35000"/>
              </a:schemeClr>
            </a:solidFill>
            <a:ln>
              <a:solidFill>
                <a:schemeClr val="tx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 rot="19585968">
              <a:off x="5286417" y="3179287"/>
              <a:ext cx="759187" cy="416723"/>
            </a:xfrm>
            <a:prstGeom prst="roundRect">
              <a:avLst>
                <a:gd name="adj" fmla="val 28095"/>
              </a:avLst>
            </a:prstGeom>
            <a:solidFill>
              <a:srgbClr val="A6A6A6">
                <a:alpha val="13000"/>
              </a:srgbClr>
            </a:solidFill>
            <a:ln>
              <a:solidFill>
                <a:schemeClr val="tx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ounded Rectangle 162"/>
            <p:cNvSpPr/>
            <p:nvPr/>
          </p:nvSpPr>
          <p:spPr>
            <a:xfrm rot="19585968">
              <a:off x="5371321" y="3186866"/>
              <a:ext cx="565544" cy="416723"/>
            </a:xfrm>
            <a:prstGeom prst="roundRect">
              <a:avLst/>
            </a:prstGeom>
            <a:solidFill>
              <a:schemeClr val="accent1">
                <a:lumMod val="75000"/>
                <a:alpha val="22000"/>
              </a:schemeClr>
            </a:solidFill>
            <a:ln>
              <a:solidFill>
                <a:schemeClr val="tx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 rot="18274495">
            <a:off x="889693" y="5176110"/>
            <a:ext cx="620227" cy="500537"/>
            <a:chOff x="5098963" y="2892321"/>
            <a:chExt cx="1190616" cy="964392"/>
          </a:xfrm>
        </p:grpSpPr>
        <p:sp>
          <p:nvSpPr>
            <p:cNvPr id="85" name="Rounded Rectangle 84"/>
            <p:cNvSpPr/>
            <p:nvPr/>
          </p:nvSpPr>
          <p:spPr>
            <a:xfrm rot="19585968" flipH="1">
              <a:off x="6108673" y="2892321"/>
              <a:ext cx="45719" cy="1119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 rot="19585968" flipH="1">
              <a:off x="6223883" y="3065943"/>
              <a:ext cx="45719" cy="1119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 rot="19585968" flipH="1">
              <a:off x="5174607" y="3536403"/>
              <a:ext cx="45719" cy="3203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/>
            <p:cNvSpPr/>
            <p:nvPr/>
          </p:nvSpPr>
          <p:spPr>
            <a:xfrm rot="14185968" flipH="1">
              <a:off x="6043206" y="3284347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/>
            <p:cNvSpPr/>
            <p:nvPr/>
          </p:nvSpPr>
          <p:spPr>
            <a:xfrm rot="14185968" flipH="1">
              <a:off x="5482356" y="3656515"/>
              <a:ext cx="45723" cy="17779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/>
            <p:cNvSpPr/>
            <p:nvPr/>
          </p:nvSpPr>
          <p:spPr>
            <a:xfrm rot="14185968" flipH="1">
              <a:off x="5812179" y="2936191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/>
            <p:cNvSpPr/>
            <p:nvPr/>
          </p:nvSpPr>
          <p:spPr>
            <a:xfrm rot="14185968" flipH="1">
              <a:off x="5251328" y="3308358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 rot="19585968">
              <a:off x="5098963" y="3160202"/>
              <a:ext cx="1190616" cy="41672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/>
            <p:cNvSpPr/>
            <p:nvPr/>
          </p:nvSpPr>
          <p:spPr>
            <a:xfrm rot="19585968">
              <a:off x="5586164" y="3088550"/>
              <a:ext cx="432173" cy="416723"/>
            </a:xfrm>
            <a:prstGeom prst="roundRect">
              <a:avLst>
                <a:gd name="adj" fmla="val 28095"/>
              </a:avLst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ounded Rectangle 93"/>
            <p:cNvSpPr/>
            <p:nvPr/>
          </p:nvSpPr>
          <p:spPr>
            <a:xfrm rot="19585968">
              <a:off x="5305738" y="3274634"/>
              <a:ext cx="432173" cy="416723"/>
            </a:xfrm>
            <a:prstGeom prst="roundRect">
              <a:avLst>
                <a:gd name="adj" fmla="val 2733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 rot="19585968">
              <a:off x="5371321" y="3186866"/>
              <a:ext cx="565544" cy="41672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457200" y="1392556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  <a:ea typeface="Calibri"/>
                <a:cs typeface="Calibri"/>
              </a:rPr>
              <a:t>Workpackage</a:t>
            </a:r>
            <a:r>
              <a:rPr lang="en-US" sz="2000" dirty="0" smtClean="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1.1.1: Combining information from the communication and radar systems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ea typeface="Calibri"/>
                <a:cs typeface="Calibri"/>
              </a:rPr>
              <a:t>Workpackage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 1.1.2: Incorporating vehicular dynamics and driver </a:t>
            </a:r>
            <a:r>
              <a:rPr lang="en-US" sz="2000" dirty="0" smtClean="0">
                <a:solidFill>
                  <a:srgbClr val="000000"/>
                </a:solidFill>
                <a:ea typeface="Calibri"/>
                <a:cs typeface="Calibri"/>
              </a:rPr>
              <a:t>behavior</a:t>
            </a:r>
            <a:endParaRPr lang="en-US" sz="2000" dirty="0"/>
          </a:p>
        </p:txBody>
      </p:sp>
      <p:cxnSp>
        <p:nvCxnSpPr>
          <p:cNvPr id="112" name="Curved Connector 111"/>
          <p:cNvCxnSpPr>
            <a:stCxn id="8" idx="0"/>
            <a:endCxn id="4" idx="0"/>
          </p:cNvCxnSpPr>
          <p:nvPr/>
        </p:nvCxnSpPr>
        <p:spPr>
          <a:xfrm rot="16200000" flipH="1" flipV="1">
            <a:off x="5398146" y="853735"/>
            <a:ext cx="720787" cy="4790434"/>
          </a:xfrm>
          <a:prstGeom prst="curvedConnector3">
            <a:avLst>
              <a:gd name="adj1" fmla="val 449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4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859" y="168205"/>
            <a:ext cx="8553116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Data Acquisition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53"/>
          <a:stretch/>
        </p:blipFill>
        <p:spPr>
          <a:xfrm>
            <a:off x="6921363" y="3189869"/>
            <a:ext cx="1620126" cy="663932"/>
          </a:xfrm>
          <a:prstGeom prst="rect">
            <a:avLst/>
          </a:prstGeom>
        </p:spPr>
      </p:pic>
      <p:pic>
        <p:nvPicPr>
          <p:cNvPr id="8" name="example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408" r="353" b="14773"/>
          <a:stretch/>
        </p:blipFill>
        <p:spPr>
          <a:xfrm>
            <a:off x="107577" y="3842273"/>
            <a:ext cx="8869680" cy="24688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95985" y="1065907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NGSIM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36471" r="3084"/>
          <a:stretch/>
        </p:blipFill>
        <p:spPr>
          <a:xfrm>
            <a:off x="107577" y="1089677"/>
            <a:ext cx="3385833" cy="21704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" t="29995" r="22353" b="1709"/>
          <a:stretch/>
        </p:blipFill>
        <p:spPr>
          <a:xfrm>
            <a:off x="3493411" y="1589127"/>
            <a:ext cx="2317054" cy="17009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08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80" y="1065741"/>
            <a:ext cx="5836285" cy="2060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274638"/>
            <a:ext cx="8553116" cy="1143000"/>
          </a:xfrm>
        </p:spPr>
        <p:txBody>
          <a:bodyPr>
            <a:noAutofit/>
          </a:bodyPr>
          <a:lstStyle/>
          <a:p>
            <a:r>
              <a:rPr lang="en-US" sz="2000" dirty="0"/>
              <a:t>Vehicular </a:t>
            </a:r>
            <a:r>
              <a:rPr lang="en-US" sz="2000" dirty="0" smtClean="0"/>
              <a:t>ad-</a:t>
            </a:r>
            <a:r>
              <a:rPr lang="en-US" sz="2000" dirty="0"/>
              <a:t>h</a:t>
            </a:r>
            <a:r>
              <a:rPr lang="en-US" sz="2000" dirty="0" smtClean="0"/>
              <a:t>oc </a:t>
            </a:r>
            <a:r>
              <a:rPr lang="en-US" sz="2000" dirty="0"/>
              <a:t>n</a:t>
            </a:r>
            <a:r>
              <a:rPr lang="en-US" sz="2000" dirty="0" smtClean="0"/>
              <a:t>etwork </a:t>
            </a:r>
            <a:r>
              <a:rPr lang="en-US" sz="2000" dirty="0"/>
              <a:t>(VANET) </a:t>
            </a:r>
            <a:r>
              <a:rPr lang="en-US" sz="2000" dirty="0" smtClean="0"/>
              <a:t>simulations </a:t>
            </a:r>
            <a:r>
              <a:rPr lang="en-US" sz="2000" dirty="0"/>
              <a:t>of </a:t>
            </a:r>
            <a:r>
              <a:rPr lang="en-US" sz="2000" dirty="0" smtClean="0"/>
              <a:t>overtaking </a:t>
            </a:r>
            <a:r>
              <a:rPr lang="en-US" sz="2000" dirty="0"/>
              <a:t>m</a:t>
            </a:r>
            <a:r>
              <a:rPr lang="en-US" sz="2000" dirty="0" smtClean="0"/>
              <a:t>aneuvers </a:t>
            </a:r>
            <a:r>
              <a:rPr lang="en-US" sz="2000" dirty="0"/>
              <a:t>on </a:t>
            </a:r>
            <a:r>
              <a:rPr lang="en-US" sz="2000" dirty="0" smtClean="0"/>
              <a:t>two-lane rural </a:t>
            </a:r>
            <a:r>
              <a:rPr lang="en-US" sz="2000" dirty="0"/>
              <a:t>h</a:t>
            </a:r>
            <a:r>
              <a:rPr lang="en-US" sz="2000" dirty="0" smtClean="0"/>
              <a:t>ighways (1.1.1)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3432" y="3325906"/>
            <a:ext cx="4513236" cy="3173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GillSans"/>
              </a:rPr>
              <a:t>DSRC Communication</a:t>
            </a:r>
          </a:p>
          <a:p>
            <a:pPr>
              <a:buClr>
                <a:schemeClr val="accent6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GillSans"/>
              </a:rPr>
              <a:t>Range far enough to be reliable?</a:t>
            </a:r>
          </a:p>
          <a:p>
            <a:pPr>
              <a:buClr>
                <a:schemeClr val="accent6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GillSans"/>
              </a:rPr>
              <a:t>Can send enough information?</a:t>
            </a:r>
          </a:p>
          <a:p>
            <a:pPr>
              <a:buClr>
                <a:schemeClr val="accent6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GillSans"/>
              </a:rPr>
              <a:t>Noise in information?</a:t>
            </a:r>
          </a:p>
          <a:p>
            <a:pPr marL="0" indent="0">
              <a:buNone/>
            </a:pPr>
            <a:endParaRPr lang="en-US" sz="2000" dirty="0">
              <a:latin typeface="GillSans"/>
            </a:endParaRPr>
          </a:p>
          <a:p>
            <a:pPr marL="0" indent="0">
              <a:buNone/>
            </a:pPr>
            <a:r>
              <a:rPr lang="en-US" sz="2400" dirty="0" smtClean="0">
                <a:latin typeface="GillSans"/>
              </a:rPr>
              <a:t>Driver behavior</a:t>
            </a:r>
          </a:p>
          <a:p>
            <a:pPr>
              <a:buClr>
                <a:srgbClr val="F57E1B"/>
              </a:buClr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GillSans"/>
              </a:rPr>
              <a:t>how fast to accelerate</a:t>
            </a:r>
          </a:p>
          <a:p>
            <a:pPr>
              <a:buClr>
                <a:srgbClr val="F57E1B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GillSans"/>
              </a:rPr>
              <a:t>How close to passed </a:t>
            </a:r>
            <a:r>
              <a:rPr lang="en-US" sz="1800" dirty="0" smtClean="0">
                <a:latin typeface="GillSans"/>
              </a:rPr>
              <a:t>car</a:t>
            </a:r>
            <a:endParaRPr lang="en-US" sz="1800" dirty="0">
              <a:latin typeface="Gill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282" y="3759013"/>
            <a:ext cx="263386" cy="271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2" y="4093521"/>
            <a:ext cx="263386" cy="271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3" y="4432438"/>
            <a:ext cx="263386" cy="271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6669" y="3732753"/>
            <a:ext cx="278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Sans"/>
              </a:rPr>
              <a:t>100mW</a:t>
            </a:r>
            <a:endParaRPr lang="en-US" dirty="0">
              <a:latin typeface="Gill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6667" y="4053324"/>
            <a:ext cx="278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Sans"/>
              </a:rPr>
              <a:t>Normal DSRC protocol</a:t>
            </a:r>
            <a:endParaRPr lang="en-US" dirty="0">
              <a:latin typeface="Gill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47656" y="5189389"/>
            <a:ext cx="362575" cy="341953"/>
          </a:xfrm>
          <a:prstGeom prst="roundRect">
            <a:avLst/>
          </a:prstGeom>
          <a:solidFill>
            <a:srgbClr val="FFFF00"/>
          </a:solidFill>
          <a:ln w="28575">
            <a:solidFill>
              <a:srgbClr val="F57E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3283513" y="5222794"/>
            <a:ext cx="295469" cy="262430"/>
          </a:xfrm>
          <a:prstGeom prst="don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2861227"/>
            <a:ext cx="8686800" cy="339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6">
                  <a:lumMod val="75000"/>
                </a:schemeClr>
              </a:buClr>
              <a:buNone/>
            </a:pPr>
            <a:r>
              <a:rPr lang="en-US" sz="1800" dirty="0" smtClean="0">
                <a:solidFill>
                  <a:srgbClr val="000000"/>
                </a:solidFill>
                <a:latin typeface="GillSans"/>
                <a:ea typeface="Calibri"/>
                <a:cs typeface="Calibri"/>
              </a:rPr>
              <a:t>Overtaking warning system: alerts driver if overtaking maneuver is unsafe</a:t>
            </a: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1931761"/>
              </p:ext>
            </p:extLst>
          </p:nvPr>
        </p:nvGraphicFramePr>
        <p:xfrm>
          <a:off x="4291268" y="4535340"/>
          <a:ext cx="4572000" cy="202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437705" y="6090129"/>
            <a:ext cx="2334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Knowledge of driver behavior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3" grpId="0" animBg="1"/>
      <p:bldP spid="12" grpId="0" animBg="1"/>
      <p:bldGraphic spid="16" grpId="0">
        <p:bldAsOne/>
      </p:bldGraphic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Difficulty</a:t>
            </a:r>
            <a:r>
              <a:rPr lang="en-US" altLang="zh-CN" sz="2400" b="1" dirty="0" smtClean="0"/>
              <a:t> of future </a:t>
            </a:r>
            <a:r>
              <a:rPr lang="en-US" altLang="zh-CN" sz="2400" b="1" dirty="0"/>
              <a:t>t</a:t>
            </a:r>
            <a:r>
              <a:rPr lang="en-US" altLang="zh-CN" sz="2400" b="1" dirty="0" smtClean="0"/>
              <a:t>rajectory prediction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801" y="4949799"/>
            <a:ext cx="6269070" cy="95318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Utilize further information for better prediction</a:t>
            </a:r>
          </a:p>
          <a:p>
            <a:r>
              <a:rPr lang="en-US" sz="2000" dirty="0" smtClean="0">
                <a:solidFill>
                  <a:srgbClr val="558ED5"/>
                </a:solidFill>
              </a:rPr>
              <a:t>Motion Pattern</a:t>
            </a:r>
            <a:r>
              <a:rPr lang="en-US" sz="2000" dirty="0" smtClean="0"/>
              <a:t>: possible behavior of vehicle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4204814" y="1559529"/>
            <a:ext cx="4858120" cy="2572652"/>
            <a:chOff x="947920" y="2654300"/>
            <a:chExt cx="6556164" cy="3471863"/>
          </a:xfrm>
        </p:grpSpPr>
        <p:sp>
          <p:nvSpPr>
            <p:cNvPr id="77" name="Heptagon 76"/>
            <p:cNvSpPr/>
            <p:nvPr/>
          </p:nvSpPr>
          <p:spPr>
            <a:xfrm>
              <a:off x="3898900" y="4076700"/>
              <a:ext cx="223366" cy="223366"/>
            </a:xfrm>
            <a:prstGeom prst="heptag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76200">
                <a:schemeClr val="tx1">
                  <a:lumMod val="75000"/>
                  <a:lumOff val="25000"/>
                  <a:alpha val="29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  <a:reflection blurRad="6350" stA="50000" endA="300" endPos="38500" dist="508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 rot="18170501">
              <a:off x="3842026" y="4964856"/>
              <a:ext cx="904794" cy="730189"/>
              <a:chOff x="5098963" y="2892321"/>
              <a:chExt cx="1190616" cy="964392"/>
            </a:xfrm>
          </p:grpSpPr>
          <p:sp>
            <p:nvSpPr>
              <p:cNvPr id="5" name="Rounded Rectangle 4"/>
              <p:cNvSpPr/>
              <p:nvPr/>
            </p:nvSpPr>
            <p:spPr>
              <a:xfrm rot="19585968" flipH="1">
                <a:off x="6108673" y="2892321"/>
                <a:ext cx="45719" cy="11194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 rot="19585968" flipH="1">
                <a:off x="6223883" y="3065943"/>
                <a:ext cx="45719" cy="11194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 rot="19585968" flipH="1">
                <a:off x="5174607" y="3536403"/>
                <a:ext cx="45719" cy="32031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4185968" flipH="1">
                <a:off x="6043206" y="3284347"/>
                <a:ext cx="45724" cy="1777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4185968" flipH="1">
                <a:off x="5482356" y="3656515"/>
                <a:ext cx="45723" cy="177798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4185968" flipH="1">
                <a:off x="5812179" y="2936191"/>
                <a:ext cx="45724" cy="1777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4185968" flipH="1">
                <a:off x="5251328" y="3308358"/>
                <a:ext cx="45724" cy="1777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9585968">
                <a:off x="5098963" y="3160202"/>
                <a:ext cx="1190616" cy="41672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9585968">
                <a:off x="5586164" y="3088550"/>
                <a:ext cx="432173" cy="416723"/>
              </a:xfrm>
              <a:prstGeom prst="roundRect">
                <a:avLst>
                  <a:gd name="adj" fmla="val 28095"/>
                </a:avLst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9585968">
                <a:off x="5305738" y="3274634"/>
                <a:ext cx="432173" cy="416723"/>
              </a:xfrm>
              <a:prstGeom prst="roundRect">
                <a:avLst>
                  <a:gd name="adj" fmla="val 27333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9585968">
                <a:off x="5371321" y="3186866"/>
                <a:ext cx="565544" cy="41672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947920" y="3225800"/>
              <a:ext cx="203658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47920" y="4546600"/>
              <a:ext cx="203658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84500" y="4546600"/>
              <a:ext cx="0" cy="157956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699000" y="4546600"/>
              <a:ext cx="0" cy="157956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860800" y="4546600"/>
              <a:ext cx="0" cy="1579563"/>
            </a:xfrm>
            <a:prstGeom prst="line">
              <a:avLst/>
            </a:prstGeom>
            <a:ln>
              <a:solidFill>
                <a:srgbClr val="000000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47920" y="3848100"/>
              <a:ext cx="2036580" cy="0"/>
            </a:xfrm>
            <a:prstGeom prst="line">
              <a:avLst/>
            </a:prstGeom>
            <a:ln>
              <a:solidFill>
                <a:srgbClr val="000000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699000" y="3225800"/>
              <a:ext cx="92710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699000" y="4546600"/>
              <a:ext cx="92710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2984500" y="2654300"/>
              <a:ext cx="1714500" cy="571500"/>
              <a:chOff x="2984500" y="1646237"/>
              <a:chExt cx="1714500" cy="1579563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2984500" y="1646237"/>
                <a:ext cx="0" cy="157956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699000" y="1646237"/>
                <a:ext cx="0" cy="157956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 rot="12776041">
              <a:off x="1718891" y="3163443"/>
              <a:ext cx="914110" cy="737707"/>
              <a:chOff x="5098963" y="2892321"/>
              <a:chExt cx="1190616" cy="964392"/>
            </a:xfrm>
          </p:grpSpPr>
          <p:sp>
            <p:nvSpPr>
              <p:cNvPr id="63" name="Rounded Rectangle 62"/>
              <p:cNvSpPr/>
              <p:nvPr/>
            </p:nvSpPr>
            <p:spPr>
              <a:xfrm rot="19585968" flipH="1">
                <a:off x="6108673" y="2892321"/>
                <a:ext cx="45719" cy="111940"/>
              </a:xfrm>
              <a:prstGeom prst="roundRect">
                <a:avLst/>
              </a:prstGeom>
              <a:solidFill>
                <a:schemeClr val="accent1">
                  <a:lumMod val="75000"/>
                  <a:alpha val="16000"/>
                </a:schemeClr>
              </a:solidFill>
              <a:ln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9585968" flipH="1">
                <a:off x="6223883" y="3065943"/>
                <a:ext cx="45719" cy="111940"/>
              </a:xfrm>
              <a:prstGeom prst="roundRect">
                <a:avLst/>
              </a:prstGeom>
              <a:solidFill>
                <a:schemeClr val="accent1">
                  <a:lumMod val="75000"/>
                  <a:alpha val="16000"/>
                </a:schemeClr>
              </a:solidFill>
              <a:ln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9585968" flipH="1">
                <a:off x="5174607" y="3536403"/>
                <a:ext cx="45719" cy="320310"/>
              </a:xfrm>
              <a:prstGeom prst="roundRect">
                <a:avLst/>
              </a:prstGeom>
              <a:solidFill>
                <a:schemeClr val="accent1">
                  <a:lumMod val="75000"/>
                  <a:alpha val="16000"/>
                </a:schemeClr>
              </a:solidFill>
              <a:ln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4185968" flipH="1">
                <a:off x="6043206" y="3284347"/>
                <a:ext cx="45724" cy="177799"/>
              </a:xfrm>
              <a:prstGeom prst="roundRect">
                <a:avLst/>
              </a:prstGeom>
              <a:solidFill>
                <a:schemeClr val="accent1">
                  <a:lumMod val="75000"/>
                  <a:alpha val="16000"/>
                </a:schemeClr>
              </a:solidFill>
              <a:ln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4185968" flipH="1">
                <a:off x="5482356" y="3656515"/>
                <a:ext cx="45723" cy="177798"/>
              </a:xfrm>
              <a:prstGeom prst="roundRect">
                <a:avLst/>
              </a:prstGeom>
              <a:solidFill>
                <a:schemeClr val="accent1">
                  <a:lumMod val="75000"/>
                  <a:alpha val="16000"/>
                </a:schemeClr>
              </a:solidFill>
              <a:ln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4185968" flipH="1">
                <a:off x="5812179" y="2936191"/>
                <a:ext cx="45724" cy="177799"/>
              </a:xfrm>
              <a:prstGeom prst="roundRect">
                <a:avLst/>
              </a:prstGeom>
              <a:solidFill>
                <a:schemeClr val="accent1">
                  <a:lumMod val="75000"/>
                  <a:alpha val="16000"/>
                </a:schemeClr>
              </a:solidFill>
              <a:ln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4185968" flipH="1">
                <a:off x="5251328" y="3308358"/>
                <a:ext cx="45724" cy="177799"/>
              </a:xfrm>
              <a:prstGeom prst="roundRect">
                <a:avLst/>
              </a:prstGeom>
              <a:solidFill>
                <a:schemeClr val="accent1">
                  <a:lumMod val="75000"/>
                  <a:alpha val="16000"/>
                </a:schemeClr>
              </a:solidFill>
              <a:ln>
                <a:solidFill>
                  <a:schemeClr val="tx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9585968">
                <a:off x="5098963" y="3160202"/>
                <a:ext cx="1190616" cy="416723"/>
              </a:xfrm>
              <a:prstGeom prst="roundRect">
                <a:avLst/>
              </a:prstGeom>
              <a:solidFill>
                <a:schemeClr val="accent1">
                  <a:lumMod val="75000"/>
                  <a:alpha val="35000"/>
                </a:schemeClr>
              </a:solidFill>
              <a:ln>
                <a:solidFill>
                  <a:schemeClr val="tx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 rot="19585968">
                <a:off x="5286417" y="3179287"/>
                <a:ext cx="759187" cy="416723"/>
              </a:xfrm>
              <a:prstGeom prst="roundRect">
                <a:avLst>
                  <a:gd name="adj" fmla="val 28095"/>
                </a:avLst>
              </a:prstGeom>
              <a:solidFill>
                <a:srgbClr val="A6A6A6">
                  <a:alpha val="13000"/>
                </a:srgbClr>
              </a:solidFill>
              <a:ln>
                <a:solidFill>
                  <a:schemeClr val="tx1">
                    <a:alpha val="21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 rot="19585968">
                <a:off x="5371321" y="3186866"/>
                <a:ext cx="565544" cy="416723"/>
              </a:xfrm>
              <a:prstGeom prst="roundRect">
                <a:avLst/>
              </a:prstGeom>
              <a:solidFill>
                <a:schemeClr val="accent1">
                  <a:lumMod val="75000"/>
                  <a:alpha val="8000"/>
                </a:schemeClr>
              </a:solidFill>
              <a:ln>
                <a:solidFill>
                  <a:schemeClr val="tx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4" name="Curved Connector 73"/>
            <p:cNvCxnSpPr>
              <a:stCxn id="12" idx="3"/>
              <a:endCxn id="70" idx="1"/>
            </p:cNvCxnSpPr>
            <p:nvPr/>
          </p:nvCxnSpPr>
          <p:spPr>
            <a:xfrm rot="16200000" flipV="1">
              <a:off x="2785665" y="3375901"/>
              <a:ext cx="1344077" cy="1654411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urved Connector 77"/>
            <p:cNvCxnSpPr>
              <a:endCxn id="65" idx="3"/>
            </p:cNvCxnSpPr>
            <p:nvPr/>
          </p:nvCxnSpPr>
          <p:spPr>
            <a:xfrm rot="10800000">
              <a:off x="2647557" y="3532720"/>
              <a:ext cx="1655766" cy="1325127"/>
            </a:xfrm>
            <a:prstGeom prst="curvedConnector3">
              <a:avLst>
                <a:gd name="adj1" fmla="val -11361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Freeform 84"/>
            <p:cNvSpPr/>
            <p:nvPr/>
          </p:nvSpPr>
          <p:spPr>
            <a:xfrm>
              <a:off x="4074723" y="4004733"/>
              <a:ext cx="228600" cy="88900"/>
            </a:xfrm>
            <a:custGeom>
              <a:avLst/>
              <a:gdLst>
                <a:gd name="connsiteX0" fmla="*/ 0 w 228600"/>
                <a:gd name="connsiteY0" fmla="*/ 88900 h 88900"/>
                <a:gd name="connsiteX1" fmla="*/ 88900 w 228600"/>
                <a:gd name="connsiteY1" fmla="*/ 76200 h 88900"/>
                <a:gd name="connsiteX2" fmla="*/ 165100 w 228600"/>
                <a:gd name="connsiteY2" fmla="*/ 63500 h 88900"/>
                <a:gd name="connsiteX3" fmla="*/ 190500 w 228600"/>
                <a:gd name="connsiteY3" fmla="*/ 12700 h 88900"/>
                <a:gd name="connsiteX4" fmla="*/ 228600 w 228600"/>
                <a:gd name="connsiteY4" fmla="*/ 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88900">
                  <a:moveTo>
                    <a:pt x="0" y="88900"/>
                  </a:moveTo>
                  <a:lnTo>
                    <a:pt x="88900" y="76200"/>
                  </a:lnTo>
                  <a:cubicBezTo>
                    <a:pt x="114351" y="72284"/>
                    <a:pt x="143264" y="77148"/>
                    <a:pt x="165100" y="63500"/>
                  </a:cubicBezTo>
                  <a:cubicBezTo>
                    <a:pt x="181154" y="53466"/>
                    <a:pt x="177113" y="26087"/>
                    <a:pt x="190500" y="12700"/>
                  </a:cubicBezTo>
                  <a:cubicBezTo>
                    <a:pt x="199966" y="3234"/>
                    <a:pt x="228600" y="0"/>
                    <a:pt x="228600" y="0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3848100" y="3898900"/>
              <a:ext cx="149913" cy="173567"/>
            </a:xfrm>
            <a:custGeom>
              <a:avLst/>
              <a:gdLst>
                <a:gd name="connsiteX0" fmla="*/ 148167 w 149913"/>
                <a:gd name="connsiteY0" fmla="*/ 173567 h 173567"/>
                <a:gd name="connsiteX1" fmla="*/ 143933 w 149913"/>
                <a:gd name="connsiteY1" fmla="*/ 80433 h 173567"/>
                <a:gd name="connsiteX2" fmla="*/ 110067 w 149913"/>
                <a:gd name="connsiteY2" fmla="*/ 76200 h 173567"/>
                <a:gd name="connsiteX3" fmla="*/ 0 w 149913"/>
                <a:gd name="connsiteY3" fmla="*/ 71967 h 173567"/>
                <a:gd name="connsiteX4" fmla="*/ 4233 w 149913"/>
                <a:gd name="connsiteY4" fmla="*/ 0 h 17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13" h="173567">
                  <a:moveTo>
                    <a:pt x="148167" y="173567"/>
                  </a:moveTo>
                  <a:cubicBezTo>
                    <a:pt x="146756" y="142522"/>
                    <a:pt x="155257" y="109373"/>
                    <a:pt x="143933" y="80433"/>
                  </a:cubicBezTo>
                  <a:cubicBezTo>
                    <a:pt x="139787" y="69839"/>
                    <a:pt x="121424" y="76868"/>
                    <a:pt x="110067" y="76200"/>
                  </a:cubicBezTo>
                  <a:cubicBezTo>
                    <a:pt x="73414" y="74044"/>
                    <a:pt x="36689" y="73378"/>
                    <a:pt x="0" y="71967"/>
                  </a:cubicBezTo>
                  <a:cubicBezTo>
                    <a:pt x="10480" y="40525"/>
                    <a:pt x="4233" y="63729"/>
                    <a:pt x="4233" y="0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3788833" y="4165600"/>
              <a:ext cx="127000" cy="29633"/>
            </a:xfrm>
            <a:custGeom>
              <a:avLst/>
              <a:gdLst>
                <a:gd name="connsiteX0" fmla="*/ 0 w 127000"/>
                <a:gd name="connsiteY0" fmla="*/ 21167 h 29633"/>
                <a:gd name="connsiteX1" fmla="*/ 29634 w 127000"/>
                <a:gd name="connsiteY1" fmla="*/ 12700 h 29633"/>
                <a:gd name="connsiteX2" fmla="*/ 67734 w 127000"/>
                <a:gd name="connsiteY2" fmla="*/ 0 h 29633"/>
                <a:gd name="connsiteX3" fmla="*/ 80434 w 127000"/>
                <a:gd name="connsiteY3" fmla="*/ 4233 h 29633"/>
                <a:gd name="connsiteX4" fmla="*/ 88900 w 127000"/>
                <a:gd name="connsiteY4" fmla="*/ 29633 h 29633"/>
                <a:gd name="connsiteX5" fmla="*/ 127000 w 127000"/>
                <a:gd name="connsiteY5" fmla="*/ 29633 h 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00" h="29633">
                  <a:moveTo>
                    <a:pt x="0" y="21167"/>
                  </a:moveTo>
                  <a:cubicBezTo>
                    <a:pt x="9878" y="18345"/>
                    <a:pt x="19888" y="15949"/>
                    <a:pt x="29634" y="12700"/>
                  </a:cubicBezTo>
                  <a:cubicBezTo>
                    <a:pt x="77451" y="-3240"/>
                    <a:pt x="27158" y="10143"/>
                    <a:pt x="67734" y="0"/>
                  </a:cubicBezTo>
                  <a:cubicBezTo>
                    <a:pt x="71967" y="1411"/>
                    <a:pt x="77840" y="602"/>
                    <a:pt x="80434" y="4233"/>
                  </a:cubicBezTo>
                  <a:cubicBezTo>
                    <a:pt x="85621" y="11495"/>
                    <a:pt x="79975" y="29633"/>
                    <a:pt x="88900" y="29633"/>
                  </a:cubicBezTo>
                  <a:lnTo>
                    <a:pt x="127000" y="29633"/>
                  </a:ln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3860372" y="4301067"/>
              <a:ext cx="131661" cy="169333"/>
            </a:xfrm>
            <a:custGeom>
              <a:avLst/>
              <a:gdLst>
                <a:gd name="connsiteX0" fmla="*/ 131661 w 131661"/>
                <a:gd name="connsiteY0" fmla="*/ 0 h 169333"/>
                <a:gd name="connsiteX1" fmla="*/ 110495 w 131661"/>
                <a:gd name="connsiteY1" fmla="*/ 8466 h 169333"/>
                <a:gd name="connsiteX2" fmla="*/ 106261 w 131661"/>
                <a:gd name="connsiteY2" fmla="*/ 25400 h 169333"/>
                <a:gd name="connsiteX3" fmla="*/ 110495 w 131661"/>
                <a:gd name="connsiteY3" fmla="*/ 84666 h 169333"/>
                <a:gd name="connsiteX4" fmla="*/ 80861 w 131661"/>
                <a:gd name="connsiteY4" fmla="*/ 105833 h 169333"/>
                <a:gd name="connsiteX5" fmla="*/ 51228 w 131661"/>
                <a:gd name="connsiteY5" fmla="*/ 118533 h 169333"/>
                <a:gd name="connsiteX6" fmla="*/ 4661 w 131661"/>
                <a:gd name="connsiteY6" fmla="*/ 122766 h 169333"/>
                <a:gd name="connsiteX7" fmla="*/ 4661 w 131661"/>
                <a:gd name="connsiteY7" fmla="*/ 169333 h 16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61" h="169333">
                  <a:moveTo>
                    <a:pt x="131661" y="0"/>
                  </a:moveTo>
                  <a:cubicBezTo>
                    <a:pt x="124606" y="2822"/>
                    <a:pt x="115868" y="3093"/>
                    <a:pt x="110495" y="8466"/>
                  </a:cubicBezTo>
                  <a:cubicBezTo>
                    <a:pt x="106381" y="12580"/>
                    <a:pt x="106261" y="19582"/>
                    <a:pt x="106261" y="25400"/>
                  </a:cubicBezTo>
                  <a:cubicBezTo>
                    <a:pt x="106261" y="45206"/>
                    <a:pt x="109084" y="64911"/>
                    <a:pt x="110495" y="84666"/>
                  </a:cubicBezTo>
                  <a:cubicBezTo>
                    <a:pt x="97083" y="104784"/>
                    <a:pt x="107842" y="93841"/>
                    <a:pt x="80861" y="105833"/>
                  </a:cubicBezTo>
                  <a:cubicBezTo>
                    <a:pt x="72770" y="109429"/>
                    <a:pt x="60840" y="117160"/>
                    <a:pt x="51228" y="118533"/>
                  </a:cubicBezTo>
                  <a:cubicBezTo>
                    <a:pt x="35798" y="120737"/>
                    <a:pt x="15193" y="111277"/>
                    <a:pt x="4661" y="122766"/>
                  </a:cubicBezTo>
                  <a:cubicBezTo>
                    <a:pt x="-5828" y="134208"/>
                    <a:pt x="4661" y="153811"/>
                    <a:pt x="4661" y="169333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4102100" y="4232484"/>
              <a:ext cx="241300" cy="60381"/>
            </a:xfrm>
            <a:custGeom>
              <a:avLst/>
              <a:gdLst>
                <a:gd name="connsiteX0" fmla="*/ 0 w 241300"/>
                <a:gd name="connsiteY0" fmla="*/ 5083 h 60381"/>
                <a:gd name="connsiteX1" fmla="*/ 59267 w 241300"/>
                <a:gd name="connsiteY1" fmla="*/ 5083 h 60381"/>
                <a:gd name="connsiteX2" fmla="*/ 76200 w 241300"/>
                <a:gd name="connsiteY2" fmla="*/ 17783 h 60381"/>
                <a:gd name="connsiteX3" fmla="*/ 110067 w 241300"/>
                <a:gd name="connsiteY3" fmla="*/ 47416 h 60381"/>
                <a:gd name="connsiteX4" fmla="*/ 118533 w 241300"/>
                <a:gd name="connsiteY4" fmla="*/ 60116 h 60381"/>
                <a:gd name="connsiteX5" fmla="*/ 148167 w 241300"/>
                <a:gd name="connsiteY5" fmla="*/ 30483 h 60381"/>
                <a:gd name="connsiteX6" fmla="*/ 173567 w 241300"/>
                <a:gd name="connsiteY6" fmla="*/ 17783 h 60381"/>
                <a:gd name="connsiteX7" fmla="*/ 198967 w 241300"/>
                <a:gd name="connsiteY7" fmla="*/ 22016 h 60381"/>
                <a:gd name="connsiteX8" fmla="*/ 207433 w 241300"/>
                <a:gd name="connsiteY8" fmla="*/ 47416 h 60381"/>
                <a:gd name="connsiteX9" fmla="*/ 224367 w 241300"/>
                <a:gd name="connsiteY9" fmla="*/ 43183 h 60381"/>
                <a:gd name="connsiteX10" fmla="*/ 241300 w 241300"/>
                <a:gd name="connsiteY10" fmla="*/ 38949 h 60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00" h="60381">
                  <a:moveTo>
                    <a:pt x="0" y="5083"/>
                  </a:moveTo>
                  <a:cubicBezTo>
                    <a:pt x="23831" y="316"/>
                    <a:pt x="31535" y="-3450"/>
                    <a:pt x="59267" y="5083"/>
                  </a:cubicBezTo>
                  <a:cubicBezTo>
                    <a:pt x="66010" y="7158"/>
                    <a:pt x="70890" y="13137"/>
                    <a:pt x="76200" y="17783"/>
                  </a:cubicBezTo>
                  <a:cubicBezTo>
                    <a:pt x="120037" y="56140"/>
                    <a:pt x="67376" y="15399"/>
                    <a:pt x="110067" y="47416"/>
                  </a:cubicBezTo>
                  <a:cubicBezTo>
                    <a:pt x="112889" y="51649"/>
                    <a:pt x="113884" y="62182"/>
                    <a:pt x="118533" y="60116"/>
                  </a:cubicBezTo>
                  <a:cubicBezTo>
                    <a:pt x="131298" y="54443"/>
                    <a:pt x="136544" y="38232"/>
                    <a:pt x="148167" y="30483"/>
                  </a:cubicBezTo>
                  <a:cubicBezTo>
                    <a:pt x="164580" y="19541"/>
                    <a:pt x="156040" y="23625"/>
                    <a:pt x="173567" y="17783"/>
                  </a:cubicBezTo>
                  <a:cubicBezTo>
                    <a:pt x="182034" y="19194"/>
                    <a:pt x="192507" y="16364"/>
                    <a:pt x="198967" y="22016"/>
                  </a:cubicBezTo>
                  <a:cubicBezTo>
                    <a:pt x="205683" y="27893"/>
                    <a:pt x="207433" y="47416"/>
                    <a:pt x="207433" y="47416"/>
                  </a:cubicBezTo>
                  <a:cubicBezTo>
                    <a:pt x="213078" y="46005"/>
                    <a:pt x="218773" y="44781"/>
                    <a:pt x="224367" y="43183"/>
                  </a:cubicBezTo>
                  <a:cubicBezTo>
                    <a:pt x="240748" y="38503"/>
                    <a:pt x="231864" y="38949"/>
                    <a:pt x="241300" y="38949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4190967" y="4085167"/>
              <a:ext cx="64807" cy="148166"/>
            </a:xfrm>
            <a:custGeom>
              <a:avLst/>
              <a:gdLst>
                <a:gd name="connsiteX0" fmla="*/ 63533 w 64807"/>
                <a:gd name="connsiteY0" fmla="*/ 148166 h 148166"/>
                <a:gd name="connsiteX1" fmla="*/ 59300 w 64807"/>
                <a:gd name="connsiteY1" fmla="*/ 55033 h 148166"/>
                <a:gd name="connsiteX2" fmla="*/ 29666 w 64807"/>
                <a:gd name="connsiteY2" fmla="*/ 50800 h 148166"/>
                <a:gd name="connsiteX3" fmla="*/ 4266 w 64807"/>
                <a:gd name="connsiteY3" fmla="*/ 38100 h 148166"/>
                <a:gd name="connsiteX4" fmla="*/ 33 w 64807"/>
                <a:gd name="connsiteY4" fmla="*/ 0 h 14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7" h="148166">
                  <a:moveTo>
                    <a:pt x="63533" y="148166"/>
                  </a:moveTo>
                  <a:cubicBezTo>
                    <a:pt x="62122" y="117122"/>
                    <a:pt x="69509" y="84384"/>
                    <a:pt x="59300" y="55033"/>
                  </a:cubicBezTo>
                  <a:cubicBezTo>
                    <a:pt x="56022" y="45609"/>
                    <a:pt x="39450" y="52757"/>
                    <a:pt x="29666" y="50800"/>
                  </a:cubicBezTo>
                  <a:cubicBezTo>
                    <a:pt x="17149" y="48297"/>
                    <a:pt x="14967" y="45233"/>
                    <a:pt x="4266" y="38100"/>
                  </a:cubicBezTo>
                  <a:cubicBezTo>
                    <a:pt x="-663" y="8524"/>
                    <a:pt x="33" y="21283"/>
                    <a:pt x="33" y="0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4007529" y="3915833"/>
              <a:ext cx="220133" cy="169334"/>
            </a:xfrm>
            <a:custGeom>
              <a:avLst/>
              <a:gdLst>
                <a:gd name="connsiteX0" fmla="*/ 220133 w 220133"/>
                <a:gd name="connsiteY0" fmla="*/ 169334 h 169334"/>
                <a:gd name="connsiteX1" fmla="*/ 215900 w 220133"/>
                <a:gd name="connsiteY1" fmla="*/ 143934 h 169334"/>
                <a:gd name="connsiteX2" fmla="*/ 148167 w 220133"/>
                <a:gd name="connsiteY2" fmla="*/ 127000 h 169334"/>
                <a:gd name="connsiteX3" fmla="*/ 156633 w 220133"/>
                <a:gd name="connsiteY3" fmla="*/ 63500 h 169334"/>
                <a:gd name="connsiteX4" fmla="*/ 160867 w 220133"/>
                <a:gd name="connsiteY4" fmla="*/ 42334 h 169334"/>
                <a:gd name="connsiteX5" fmla="*/ 165100 w 220133"/>
                <a:gd name="connsiteY5" fmla="*/ 29634 h 169334"/>
                <a:gd name="connsiteX6" fmla="*/ 160867 w 220133"/>
                <a:gd name="connsiteY6" fmla="*/ 16934 h 169334"/>
                <a:gd name="connsiteX7" fmla="*/ 135467 w 220133"/>
                <a:gd name="connsiteY7" fmla="*/ 0 h 169334"/>
                <a:gd name="connsiteX8" fmla="*/ 118533 w 220133"/>
                <a:gd name="connsiteY8" fmla="*/ 8467 h 169334"/>
                <a:gd name="connsiteX9" fmla="*/ 97367 w 220133"/>
                <a:gd name="connsiteY9" fmla="*/ 33867 h 169334"/>
                <a:gd name="connsiteX10" fmla="*/ 63500 w 220133"/>
                <a:gd name="connsiteY10" fmla="*/ 42334 h 169334"/>
                <a:gd name="connsiteX11" fmla="*/ 59267 w 220133"/>
                <a:gd name="connsiteY11" fmla="*/ 55034 h 169334"/>
                <a:gd name="connsiteX12" fmla="*/ 55033 w 220133"/>
                <a:gd name="connsiteY12" fmla="*/ 71967 h 169334"/>
                <a:gd name="connsiteX13" fmla="*/ 29633 w 220133"/>
                <a:gd name="connsiteY13" fmla="*/ 80434 h 169334"/>
                <a:gd name="connsiteX14" fmla="*/ 16933 w 220133"/>
                <a:gd name="connsiteY14" fmla="*/ 84667 h 169334"/>
                <a:gd name="connsiteX15" fmla="*/ 0 w 220133"/>
                <a:gd name="connsiteY15" fmla="*/ 8890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133" h="169334">
                  <a:moveTo>
                    <a:pt x="220133" y="169334"/>
                  </a:moveTo>
                  <a:cubicBezTo>
                    <a:pt x="218722" y="160867"/>
                    <a:pt x="217762" y="152313"/>
                    <a:pt x="215900" y="143934"/>
                  </a:cubicBezTo>
                  <a:cubicBezTo>
                    <a:pt x="208661" y="111356"/>
                    <a:pt x="198521" y="130357"/>
                    <a:pt x="148167" y="127000"/>
                  </a:cubicBezTo>
                  <a:cubicBezTo>
                    <a:pt x="151999" y="92508"/>
                    <a:pt x="151205" y="93350"/>
                    <a:pt x="156633" y="63500"/>
                  </a:cubicBezTo>
                  <a:cubicBezTo>
                    <a:pt x="157920" y="56421"/>
                    <a:pt x="159122" y="49314"/>
                    <a:pt x="160867" y="42334"/>
                  </a:cubicBezTo>
                  <a:cubicBezTo>
                    <a:pt x="161949" y="38005"/>
                    <a:pt x="163689" y="33867"/>
                    <a:pt x="165100" y="29634"/>
                  </a:cubicBezTo>
                  <a:cubicBezTo>
                    <a:pt x="163689" y="25401"/>
                    <a:pt x="163342" y="20647"/>
                    <a:pt x="160867" y="16934"/>
                  </a:cubicBezTo>
                  <a:cubicBezTo>
                    <a:pt x="151807" y="3344"/>
                    <a:pt x="148781" y="4439"/>
                    <a:pt x="135467" y="0"/>
                  </a:cubicBezTo>
                  <a:cubicBezTo>
                    <a:pt x="129822" y="2822"/>
                    <a:pt x="122996" y="4004"/>
                    <a:pt x="118533" y="8467"/>
                  </a:cubicBezTo>
                  <a:cubicBezTo>
                    <a:pt x="101513" y="25487"/>
                    <a:pt x="120380" y="25498"/>
                    <a:pt x="97367" y="33867"/>
                  </a:cubicBezTo>
                  <a:cubicBezTo>
                    <a:pt x="86431" y="37844"/>
                    <a:pt x="63500" y="42334"/>
                    <a:pt x="63500" y="42334"/>
                  </a:cubicBezTo>
                  <a:cubicBezTo>
                    <a:pt x="62089" y="46567"/>
                    <a:pt x="60493" y="50743"/>
                    <a:pt x="59267" y="55034"/>
                  </a:cubicBezTo>
                  <a:cubicBezTo>
                    <a:pt x="57669" y="60628"/>
                    <a:pt x="59450" y="68181"/>
                    <a:pt x="55033" y="71967"/>
                  </a:cubicBezTo>
                  <a:cubicBezTo>
                    <a:pt x="48257" y="77775"/>
                    <a:pt x="38100" y="77612"/>
                    <a:pt x="29633" y="80434"/>
                  </a:cubicBezTo>
                  <a:lnTo>
                    <a:pt x="16933" y="84667"/>
                  </a:lnTo>
                  <a:cubicBezTo>
                    <a:pt x="2894" y="89346"/>
                    <a:pt x="8695" y="88900"/>
                    <a:pt x="0" y="88900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3674533" y="4046606"/>
              <a:ext cx="169514" cy="110527"/>
            </a:xfrm>
            <a:custGeom>
              <a:avLst/>
              <a:gdLst>
                <a:gd name="connsiteX0" fmla="*/ 169334 w 169514"/>
                <a:gd name="connsiteY0" fmla="*/ 110527 h 110527"/>
                <a:gd name="connsiteX1" fmla="*/ 165100 w 169514"/>
                <a:gd name="connsiteY1" fmla="*/ 42794 h 110527"/>
                <a:gd name="connsiteX2" fmla="*/ 143934 w 169514"/>
                <a:gd name="connsiteY2" fmla="*/ 38561 h 110527"/>
                <a:gd name="connsiteX3" fmla="*/ 110067 w 169514"/>
                <a:gd name="connsiteY3" fmla="*/ 34327 h 110527"/>
                <a:gd name="connsiteX4" fmla="*/ 105834 w 169514"/>
                <a:gd name="connsiteY4" fmla="*/ 4694 h 110527"/>
                <a:gd name="connsiteX5" fmla="*/ 63500 w 169514"/>
                <a:gd name="connsiteY5" fmla="*/ 21627 h 110527"/>
                <a:gd name="connsiteX6" fmla="*/ 38100 w 169514"/>
                <a:gd name="connsiteY6" fmla="*/ 38561 h 110527"/>
                <a:gd name="connsiteX7" fmla="*/ 33867 w 169514"/>
                <a:gd name="connsiteY7" fmla="*/ 72427 h 110527"/>
                <a:gd name="connsiteX8" fmla="*/ 16934 w 169514"/>
                <a:gd name="connsiteY8" fmla="*/ 80894 h 110527"/>
                <a:gd name="connsiteX9" fmla="*/ 0 w 169514"/>
                <a:gd name="connsiteY9" fmla="*/ 89361 h 11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514" h="110527">
                  <a:moveTo>
                    <a:pt x="169334" y="110527"/>
                  </a:moveTo>
                  <a:cubicBezTo>
                    <a:pt x="167923" y="87949"/>
                    <a:pt x="172629" y="64126"/>
                    <a:pt x="165100" y="42794"/>
                  </a:cubicBezTo>
                  <a:cubicBezTo>
                    <a:pt x="162705" y="36009"/>
                    <a:pt x="151045" y="39655"/>
                    <a:pt x="143934" y="38561"/>
                  </a:cubicBezTo>
                  <a:cubicBezTo>
                    <a:pt x="132689" y="36831"/>
                    <a:pt x="121356" y="35738"/>
                    <a:pt x="110067" y="34327"/>
                  </a:cubicBezTo>
                  <a:cubicBezTo>
                    <a:pt x="108656" y="24449"/>
                    <a:pt x="113816" y="10681"/>
                    <a:pt x="105834" y="4694"/>
                  </a:cubicBezTo>
                  <a:cubicBezTo>
                    <a:pt x="86266" y="-9982"/>
                    <a:pt x="73660" y="13724"/>
                    <a:pt x="63500" y="21627"/>
                  </a:cubicBezTo>
                  <a:cubicBezTo>
                    <a:pt x="55468" y="27874"/>
                    <a:pt x="38100" y="38561"/>
                    <a:pt x="38100" y="38561"/>
                  </a:cubicBezTo>
                  <a:cubicBezTo>
                    <a:pt x="36689" y="49850"/>
                    <a:pt x="38955" y="62251"/>
                    <a:pt x="33867" y="72427"/>
                  </a:cubicBezTo>
                  <a:cubicBezTo>
                    <a:pt x="31045" y="78071"/>
                    <a:pt x="22734" y="78408"/>
                    <a:pt x="16934" y="80894"/>
                  </a:cubicBezTo>
                  <a:cubicBezTo>
                    <a:pt x="-93" y="88191"/>
                    <a:pt x="8478" y="80883"/>
                    <a:pt x="0" y="89361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Callout 92"/>
            <p:cNvSpPr/>
            <p:nvPr/>
          </p:nvSpPr>
          <p:spPr>
            <a:xfrm>
              <a:off x="2492799" y="4365262"/>
              <a:ext cx="1050783" cy="794554"/>
            </a:xfrm>
            <a:prstGeom prst="wedgeEllipseCallout">
              <a:avLst>
                <a:gd name="adj1" fmla="val 91309"/>
                <a:gd name="adj2" fmla="val -6700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Hole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Crack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4778084" y="3675159"/>
              <a:ext cx="330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4778084" y="4065449"/>
              <a:ext cx="330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5108282" y="3290367"/>
              <a:ext cx="2395802" cy="959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sz="1200" dirty="0" smtClean="0"/>
                <a:t>w/o Motion Pattern</a:t>
              </a:r>
            </a:p>
            <a:p>
              <a:pPr>
                <a:lnSpc>
                  <a:spcPts val="2500"/>
                </a:lnSpc>
              </a:pPr>
              <a:r>
                <a:rPr lang="en-US" sz="1200" dirty="0"/>
                <a:t>M</a:t>
              </a:r>
              <a:r>
                <a:rPr lang="en-US" sz="1200" dirty="0" smtClean="0"/>
                <a:t>ost vehicles’ trajectory</a:t>
              </a: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l="4008" t="5604" r="7345" b="3519"/>
          <a:stretch/>
        </p:blipFill>
        <p:spPr>
          <a:xfrm>
            <a:off x="193582" y="1240896"/>
            <a:ext cx="3782743" cy="3441655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 rot="15413301">
            <a:off x="3691260" y="4113286"/>
            <a:ext cx="469466" cy="378869"/>
            <a:chOff x="5098963" y="2892321"/>
            <a:chExt cx="1190616" cy="964392"/>
          </a:xfrm>
        </p:grpSpPr>
        <p:sp>
          <p:nvSpPr>
            <p:cNvPr id="60" name="Rounded Rectangle 59"/>
            <p:cNvSpPr/>
            <p:nvPr/>
          </p:nvSpPr>
          <p:spPr>
            <a:xfrm rot="19585968" flipH="1">
              <a:off x="6108673" y="2892321"/>
              <a:ext cx="45719" cy="1119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 rot="19585968" flipH="1">
              <a:off x="6223883" y="3065943"/>
              <a:ext cx="45719" cy="1119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 rot="19585968" flipH="1">
              <a:off x="5174607" y="3536403"/>
              <a:ext cx="45719" cy="3203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 rot="14185968" flipH="1">
              <a:off x="6043206" y="3284347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/>
            <p:cNvSpPr/>
            <p:nvPr/>
          </p:nvSpPr>
          <p:spPr>
            <a:xfrm rot="14185968" flipH="1">
              <a:off x="5482356" y="3656515"/>
              <a:ext cx="45723" cy="17779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/>
            <p:cNvSpPr/>
            <p:nvPr/>
          </p:nvSpPr>
          <p:spPr>
            <a:xfrm rot="14185968" flipH="1">
              <a:off x="5812179" y="2936191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 rot="14185968" flipH="1">
              <a:off x="5251328" y="3308358"/>
              <a:ext cx="45724" cy="17779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 rot="19585968">
              <a:off x="5098963" y="3160202"/>
              <a:ext cx="1190616" cy="41672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/>
            <p:cNvSpPr/>
            <p:nvPr/>
          </p:nvSpPr>
          <p:spPr>
            <a:xfrm rot="19585968">
              <a:off x="5586164" y="3088550"/>
              <a:ext cx="432173" cy="416723"/>
            </a:xfrm>
            <a:prstGeom prst="roundRect">
              <a:avLst>
                <a:gd name="adj" fmla="val 28095"/>
              </a:avLst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 rot="19585968">
              <a:off x="5305738" y="3274634"/>
              <a:ext cx="432173" cy="416723"/>
            </a:xfrm>
            <a:prstGeom prst="roundRect">
              <a:avLst>
                <a:gd name="adj" fmla="val 2733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>
            <a:xfrm rot="19585968">
              <a:off x="5371322" y="3186867"/>
              <a:ext cx="565543" cy="41672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4" name="Straight Arrow Connector 93"/>
          <p:cNvCxnSpPr/>
          <p:nvPr/>
        </p:nvCxnSpPr>
        <p:spPr>
          <a:xfrm flipH="1" flipV="1">
            <a:off x="3538989" y="3825056"/>
            <a:ext cx="217044" cy="17851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650378" y="3652036"/>
            <a:ext cx="1224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Vehicle direction</a:t>
            </a:r>
            <a:endParaRPr 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4033317" y="4065116"/>
            <a:ext cx="1224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Current </a:t>
            </a:r>
            <a:r>
              <a:rPr lang="en-US" sz="1100" dirty="0"/>
              <a:t>p</a:t>
            </a:r>
            <a:r>
              <a:rPr lang="en-US" sz="1100" dirty="0" smtClean="0"/>
              <a:t>osition</a:t>
            </a:r>
            <a:endParaRPr lang="en-US" sz="11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8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/>
              <a:t>Motion pattern </a:t>
            </a:r>
            <a:r>
              <a:rPr lang="en-US" altLang="zh-CN" sz="2400" b="1" dirty="0"/>
              <a:t>c</a:t>
            </a:r>
            <a:r>
              <a:rPr lang="en-US" altLang="zh-CN" sz="2400" b="1" dirty="0" smtClean="0"/>
              <a:t>lustering and classification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11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Different techniques </a:t>
            </a:r>
            <a:r>
              <a:rPr lang="en-US" sz="2400" dirty="0"/>
              <a:t>u</a:t>
            </a:r>
            <a:r>
              <a:rPr lang="en-US" sz="2400" dirty="0" smtClean="0"/>
              <a:t>sed to cluster (group) the trajectories 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- </a:t>
            </a:r>
            <a:r>
              <a:rPr lang="en-US" sz="1800" dirty="0" smtClean="0"/>
              <a:t>EM (Expectation Maximization)</a:t>
            </a:r>
            <a:br>
              <a:rPr lang="en-US" sz="1800" dirty="0" smtClean="0"/>
            </a:br>
            <a:r>
              <a:rPr lang="en-US" sz="1800" dirty="0" smtClean="0"/>
              <a:t>- DTW(Dynamic Time Warping)</a:t>
            </a:r>
            <a:br>
              <a:rPr lang="en-US" sz="1800" dirty="0" smtClean="0"/>
            </a:br>
            <a:r>
              <a:rPr lang="en-US" sz="1800" dirty="0" smtClean="0"/>
              <a:t>- Map Based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" t="13045" r="13797" b="1709"/>
          <a:stretch/>
        </p:blipFill>
        <p:spPr>
          <a:xfrm>
            <a:off x="4276166" y="2691480"/>
            <a:ext cx="4491316" cy="36866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Physics-based Trajectory Prediction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1" y="1229379"/>
            <a:ext cx="8375836" cy="501261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3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Learning-based Trajectory Prediction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8" y="1214474"/>
            <a:ext cx="8380011" cy="5060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9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Future plans for trajectory </a:t>
            </a:r>
            <a:r>
              <a:rPr lang="en-US" sz="2400" dirty="0"/>
              <a:t>p</a:t>
            </a:r>
            <a:r>
              <a:rPr lang="en-US" sz="2400" dirty="0" smtClean="0"/>
              <a:t>rediction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0138"/>
            <a:ext cx="8229600" cy="3060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Smart </a:t>
            </a:r>
            <a:r>
              <a:rPr lang="en-US" sz="2800" dirty="0"/>
              <a:t>motion </a:t>
            </a:r>
            <a:r>
              <a:rPr lang="en-US" sz="2800" dirty="0" smtClean="0"/>
              <a:t>pattern/physics fusion</a:t>
            </a:r>
            <a:endParaRPr lang="en-US" sz="2700" dirty="0" smtClean="0"/>
          </a:p>
          <a:p>
            <a:r>
              <a:rPr lang="en-US" sz="2400" dirty="0" smtClean="0"/>
              <a:t>Gaussian process</a:t>
            </a:r>
          </a:p>
          <a:p>
            <a:pPr marL="0" indent="0">
              <a:buNone/>
            </a:pPr>
            <a:endParaRPr lang="en-US" sz="2700" dirty="0" smtClean="0"/>
          </a:p>
          <a:p>
            <a:pPr marL="0" indent="0">
              <a:buNone/>
            </a:pPr>
            <a:r>
              <a:rPr lang="en-US" sz="2800" dirty="0" smtClean="0"/>
              <a:t>Road–Motion connection</a:t>
            </a:r>
          </a:p>
          <a:p>
            <a:r>
              <a:rPr lang="en-US" sz="2400" dirty="0" smtClean="0"/>
              <a:t>Many atypical roads – can’t get data for every road</a:t>
            </a:r>
            <a:endParaRPr lang="en-US" sz="2400" dirty="0"/>
          </a:p>
          <a:p>
            <a:r>
              <a:rPr lang="en-US" sz="2400" dirty="0" smtClean="0"/>
              <a:t>Connect road characteristics to driver actions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0" t="14030" r="22396" b="20596"/>
          <a:stretch/>
        </p:blipFill>
        <p:spPr>
          <a:xfrm rot="10800000">
            <a:off x="2918012" y="4477318"/>
            <a:ext cx="1855692" cy="158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t="36242" r="41530" b="13475"/>
          <a:stretch/>
        </p:blipFill>
        <p:spPr>
          <a:xfrm rot="10800000">
            <a:off x="1362633" y="4428564"/>
            <a:ext cx="1004047" cy="1092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t="26554" r="14102"/>
          <a:stretch/>
        </p:blipFill>
        <p:spPr>
          <a:xfrm>
            <a:off x="5468471" y="3912729"/>
            <a:ext cx="2796987" cy="231686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6840071" y="4052047"/>
            <a:ext cx="654423" cy="1326777"/>
          </a:xfrm>
          <a:custGeom>
            <a:avLst/>
            <a:gdLst>
              <a:gd name="connsiteX0" fmla="*/ 0 w 654423"/>
              <a:gd name="connsiteY0" fmla="*/ 0 h 1326777"/>
              <a:gd name="connsiteX1" fmla="*/ 8964 w 654423"/>
              <a:gd name="connsiteY1" fmla="*/ 618565 h 1326777"/>
              <a:gd name="connsiteX2" fmla="*/ 26894 w 654423"/>
              <a:gd name="connsiteY2" fmla="*/ 708212 h 1326777"/>
              <a:gd name="connsiteX3" fmla="*/ 44823 w 654423"/>
              <a:gd name="connsiteY3" fmla="*/ 779929 h 1326777"/>
              <a:gd name="connsiteX4" fmla="*/ 89647 w 654423"/>
              <a:gd name="connsiteY4" fmla="*/ 833718 h 1326777"/>
              <a:gd name="connsiteX5" fmla="*/ 134470 w 654423"/>
              <a:gd name="connsiteY5" fmla="*/ 878541 h 1326777"/>
              <a:gd name="connsiteX6" fmla="*/ 170329 w 654423"/>
              <a:gd name="connsiteY6" fmla="*/ 923365 h 1326777"/>
              <a:gd name="connsiteX7" fmla="*/ 206188 w 654423"/>
              <a:gd name="connsiteY7" fmla="*/ 968188 h 1326777"/>
              <a:gd name="connsiteX8" fmla="*/ 233082 w 654423"/>
              <a:gd name="connsiteY8" fmla="*/ 977153 h 1326777"/>
              <a:gd name="connsiteX9" fmla="*/ 268941 w 654423"/>
              <a:gd name="connsiteY9" fmla="*/ 1021977 h 1326777"/>
              <a:gd name="connsiteX10" fmla="*/ 304800 w 654423"/>
              <a:gd name="connsiteY10" fmla="*/ 1066800 h 1326777"/>
              <a:gd name="connsiteX11" fmla="*/ 340658 w 654423"/>
              <a:gd name="connsiteY11" fmla="*/ 1129553 h 1326777"/>
              <a:gd name="connsiteX12" fmla="*/ 358588 w 654423"/>
              <a:gd name="connsiteY12" fmla="*/ 1147482 h 1326777"/>
              <a:gd name="connsiteX13" fmla="*/ 457200 w 654423"/>
              <a:gd name="connsiteY13" fmla="*/ 1228165 h 1326777"/>
              <a:gd name="connsiteX14" fmla="*/ 493058 w 654423"/>
              <a:gd name="connsiteY14" fmla="*/ 1246094 h 1326777"/>
              <a:gd name="connsiteX15" fmla="*/ 519953 w 654423"/>
              <a:gd name="connsiteY15" fmla="*/ 1264024 h 1326777"/>
              <a:gd name="connsiteX16" fmla="*/ 555811 w 654423"/>
              <a:gd name="connsiteY16" fmla="*/ 1272988 h 1326777"/>
              <a:gd name="connsiteX17" fmla="*/ 627529 w 654423"/>
              <a:gd name="connsiteY17" fmla="*/ 1299882 h 1326777"/>
              <a:gd name="connsiteX18" fmla="*/ 654423 w 654423"/>
              <a:gd name="connsiteY18" fmla="*/ 1326777 h 132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4423" h="1326777">
                <a:moveTo>
                  <a:pt x="0" y="0"/>
                </a:moveTo>
                <a:cubicBezTo>
                  <a:pt x="2988" y="206188"/>
                  <a:pt x="3539" y="412426"/>
                  <a:pt x="8964" y="618565"/>
                </a:cubicBezTo>
                <a:cubicBezTo>
                  <a:pt x="10902" y="692213"/>
                  <a:pt x="14987" y="660584"/>
                  <a:pt x="26894" y="708212"/>
                </a:cubicBezTo>
                <a:cubicBezTo>
                  <a:pt x="32010" y="728676"/>
                  <a:pt x="34575" y="759434"/>
                  <a:pt x="44823" y="779929"/>
                </a:cubicBezTo>
                <a:cubicBezTo>
                  <a:pt x="61518" y="813318"/>
                  <a:pt x="64862" y="803976"/>
                  <a:pt x="89647" y="833718"/>
                </a:cubicBezTo>
                <a:cubicBezTo>
                  <a:pt x="126999" y="878541"/>
                  <a:pt x="85164" y="845671"/>
                  <a:pt x="134470" y="878541"/>
                </a:cubicBezTo>
                <a:cubicBezTo>
                  <a:pt x="189666" y="961332"/>
                  <a:pt x="119226" y="859484"/>
                  <a:pt x="170329" y="923365"/>
                </a:cubicBezTo>
                <a:cubicBezTo>
                  <a:pt x="181606" y="937462"/>
                  <a:pt x="189535" y="958197"/>
                  <a:pt x="206188" y="968188"/>
                </a:cubicBezTo>
                <a:cubicBezTo>
                  <a:pt x="214291" y="973050"/>
                  <a:pt x="224117" y="974165"/>
                  <a:pt x="233082" y="977153"/>
                </a:cubicBezTo>
                <a:cubicBezTo>
                  <a:pt x="288264" y="1059928"/>
                  <a:pt x="217846" y="958107"/>
                  <a:pt x="268941" y="1021977"/>
                </a:cubicBezTo>
                <a:cubicBezTo>
                  <a:pt x="314172" y="1078516"/>
                  <a:pt x="261512" y="1023514"/>
                  <a:pt x="304800" y="1066800"/>
                </a:cubicBezTo>
                <a:cubicBezTo>
                  <a:pt x="317069" y="1091338"/>
                  <a:pt x="323764" y="1108436"/>
                  <a:pt x="340658" y="1129553"/>
                </a:cubicBezTo>
                <a:cubicBezTo>
                  <a:pt x="345938" y="1136153"/>
                  <a:pt x="352611" y="1141506"/>
                  <a:pt x="358588" y="1147482"/>
                </a:cubicBezTo>
                <a:cubicBezTo>
                  <a:pt x="377513" y="1204256"/>
                  <a:pt x="363360" y="1181245"/>
                  <a:pt x="457200" y="1228165"/>
                </a:cubicBezTo>
                <a:cubicBezTo>
                  <a:pt x="469153" y="1234141"/>
                  <a:pt x="481455" y="1239464"/>
                  <a:pt x="493058" y="1246094"/>
                </a:cubicBezTo>
                <a:cubicBezTo>
                  <a:pt x="502413" y="1251440"/>
                  <a:pt x="510050" y="1259780"/>
                  <a:pt x="519953" y="1264024"/>
                </a:cubicBezTo>
                <a:cubicBezTo>
                  <a:pt x="531277" y="1268877"/>
                  <a:pt x="543965" y="1269603"/>
                  <a:pt x="555811" y="1272988"/>
                </a:cubicBezTo>
                <a:cubicBezTo>
                  <a:pt x="580397" y="1280013"/>
                  <a:pt x="603859" y="1290414"/>
                  <a:pt x="627529" y="1299882"/>
                </a:cubicBezTo>
                <a:lnTo>
                  <a:pt x="654423" y="132677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6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"/>
          <a:stretch/>
        </p:blipFill>
        <p:spPr>
          <a:xfrm>
            <a:off x="3211284" y="1003980"/>
            <a:ext cx="4517573" cy="2616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Future plans for collision </a:t>
            </a:r>
            <a:r>
              <a:rPr lang="en-US" sz="2400" dirty="0"/>
              <a:t>a</a:t>
            </a:r>
            <a:r>
              <a:rPr lang="en-US" sz="2400" dirty="0" smtClean="0"/>
              <a:t>voidance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781"/>
            <a:ext cx="8229600" cy="488519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20000"/>
              </a:lnSpc>
            </a:pPr>
            <a:r>
              <a:rPr lang="en-US" dirty="0" smtClean="0"/>
              <a:t>Warning</a:t>
            </a:r>
          </a:p>
          <a:p>
            <a:pPr>
              <a:lnSpc>
                <a:spcPct val="220000"/>
              </a:lnSpc>
            </a:pPr>
            <a:r>
              <a:rPr lang="en-US" dirty="0" smtClean="0"/>
              <a:t>Takeover</a:t>
            </a:r>
          </a:p>
          <a:p>
            <a:pPr>
              <a:lnSpc>
                <a:spcPct val="220000"/>
              </a:lnSpc>
            </a:pPr>
            <a:r>
              <a:rPr lang="en-US" dirty="0" smtClean="0"/>
              <a:t>Autonomous</a:t>
            </a:r>
          </a:p>
          <a:p>
            <a:pPr marL="0" indent="0" algn="ctr">
              <a:buNone/>
            </a:pPr>
            <a:r>
              <a:rPr lang="en-US" dirty="0" smtClean="0"/>
              <a:t>Questions:</a:t>
            </a:r>
            <a:endParaRPr lang="en-US" dirty="0"/>
          </a:p>
          <a:p>
            <a:r>
              <a:rPr lang="en-US" dirty="0" smtClean="0"/>
              <a:t>Can DSRC provide enough info to prevent collisions?      (1.3.2)</a:t>
            </a:r>
          </a:p>
          <a:p>
            <a:r>
              <a:rPr lang="en-US" dirty="0" err="1" smtClean="0"/>
              <a:t>mmWave</a:t>
            </a:r>
            <a:r>
              <a:rPr lang="en-US" dirty="0" smtClean="0"/>
              <a:t>?</a:t>
            </a:r>
          </a:p>
          <a:p>
            <a:r>
              <a:rPr lang="en-US" dirty="0" smtClean="0"/>
              <a:t>Can pedestrians/cyclists be dealt with the same way?    (1.2.1)</a:t>
            </a:r>
          </a:p>
          <a:p>
            <a:r>
              <a:rPr lang="en-US" dirty="0" smtClean="0"/>
              <a:t>What about other autonomous cars?                                 (1.3.3)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15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motivation</a:t>
            </a:r>
          </a:p>
          <a:p>
            <a:endParaRPr lang="en-US" dirty="0"/>
          </a:p>
          <a:p>
            <a:r>
              <a:rPr lang="en-US" dirty="0" smtClean="0"/>
              <a:t>Work description in detail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2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6430" y="4823135"/>
            <a:ext cx="5996438" cy="52391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>
                <a:latin typeface="+mj-lt"/>
              </a:rPr>
              <a:t>                           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Contributions Task 2</a:t>
            </a:r>
            <a:endParaRPr lang="en-US" b="1" dirty="0">
              <a:solidFill>
                <a:schemeClr val="accent6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8229600" y="4970962"/>
            <a:ext cx="480658" cy="228258"/>
          </a:xfrm>
          <a:prstGeom prst="homePlate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5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2894036" y="4847255"/>
            <a:ext cx="5848709" cy="53252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2899906" y="3739492"/>
            <a:ext cx="5848709" cy="53252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2894036" y="1760804"/>
            <a:ext cx="5848709" cy="141794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Task</a:t>
            </a:r>
            <a:r>
              <a:rPr lang="es-ES" dirty="0" smtClean="0"/>
              <a:t> 2: </a:t>
            </a:r>
            <a:r>
              <a:rPr lang="es-ES" dirty="0" err="1" smtClean="0"/>
              <a:t>Definition</a:t>
            </a:r>
            <a:r>
              <a:rPr lang="es-ES" dirty="0" smtClean="0"/>
              <a:t> and </a:t>
            </a:r>
            <a:r>
              <a:rPr lang="es-ES" dirty="0" err="1" smtClean="0"/>
              <a:t>contributions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2987" y="1692067"/>
            <a:ext cx="1956987" cy="39737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490011" y="3550794"/>
            <a:ext cx="19933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</a:t>
            </a:r>
            <a:r>
              <a:rPr lang="en-US" sz="2000" dirty="0" smtClean="0">
                <a:solidFill>
                  <a:schemeClr val="bg1"/>
                </a:solidFill>
              </a:rPr>
              <a:t>oint automotive radar </a:t>
            </a:r>
            <a:r>
              <a:rPr lang="en-US" sz="2000" dirty="0">
                <a:solidFill>
                  <a:schemeClr val="bg1"/>
                </a:solidFill>
              </a:rPr>
              <a:t>and </a:t>
            </a:r>
            <a:r>
              <a:rPr lang="en-US" sz="2000" dirty="0" smtClean="0">
                <a:solidFill>
                  <a:schemeClr val="bg1"/>
                </a:solidFill>
              </a:rPr>
              <a:t>communication </a:t>
            </a:r>
            <a:r>
              <a:rPr lang="en-US" sz="2000" dirty="0">
                <a:solidFill>
                  <a:schemeClr val="bg1"/>
                </a:solidFill>
              </a:rPr>
              <a:t>at the </a:t>
            </a:r>
            <a:r>
              <a:rPr lang="en-US" sz="2000" dirty="0" err="1">
                <a:solidFill>
                  <a:schemeClr val="bg1"/>
                </a:solidFill>
              </a:rPr>
              <a:t>mmWave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band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43704" y="1855579"/>
            <a:ext cx="1183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TASK 2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32987" y="2542311"/>
            <a:ext cx="1956988" cy="3418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3016664" y="1315564"/>
            <a:ext cx="3987985" cy="66808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ES" dirty="0"/>
              <a:t>2</a:t>
            </a:r>
            <a:r>
              <a:rPr lang="es-ES" dirty="0" smtClean="0"/>
              <a:t>.1. </a:t>
            </a:r>
            <a:r>
              <a:rPr lang="en-US" dirty="0"/>
              <a:t>Develop a framework for joint </a:t>
            </a:r>
            <a:r>
              <a:rPr lang="en-US" dirty="0" err="1" smtClean="0"/>
              <a:t>mmWave</a:t>
            </a:r>
            <a:r>
              <a:rPr lang="en-US" dirty="0" smtClean="0"/>
              <a:t> </a:t>
            </a:r>
            <a:r>
              <a:rPr lang="en-US" dirty="0"/>
              <a:t>communications and </a:t>
            </a:r>
            <a:r>
              <a:rPr lang="en-US" dirty="0" smtClean="0"/>
              <a:t>radar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3000843" y="3349576"/>
            <a:ext cx="3987986" cy="71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ES" dirty="0" smtClean="0"/>
              <a:t>2.2. </a:t>
            </a:r>
            <a:r>
              <a:rPr lang="en-US" dirty="0"/>
              <a:t>Optimizing the Joint Waveform to Meet Different </a:t>
            </a:r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016663" y="2058050"/>
            <a:ext cx="5472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GillSans"/>
              </a:rPr>
              <a:t>CONTRIBUTIONS</a:t>
            </a:r>
          </a:p>
          <a:p>
            <a:pPr marL="0"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□ </a:t>
            </a:r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Make </a:t>
            </a:r>
            <a:r>
              <a:rPr lang="en-US" sz="1600" dirty="0" err="1">
                <a:solidFill>
                  <a:srgbClr val="000000"/>
                </a:solidFill>
                <a:ea typeface="Calibri"/>
                <a:cs typeface="Calibri"/>
              </a:rPr>
              <a:t>mmWave</a:t>
            </a: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 work for </a:t>
            </a: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vehicles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□ </a:t>
            </a: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Demonstrate radar using </a:t>
            </a: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low frequency </a:t>
            </a:r>
            <a:r>
              <a:rPr lang="en-US" sz="1600" dirty="0" err="1">
                <a:solidFill>
                  <a:srgbClr val="000000"/>
                </a:solidFill>
                <a:ea typeface="Calibri"/>
                <a:cs typeface="Calibri"/>
              </a:rPr>
              <a:t>WiFi</a:t>
            </a: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signals</a:t>
            </a:r>
          </a:p>
          <a:p>
            <a:pPr marL="0" lvl="3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□ </a:t>
            </a:r>
            <a:r>
              <a:rPr lang="en-US" sz="1600" dirty="0" smtClean="0"/>
              <a:t>Study </a:t>
            </a:r>
            <a:r>
              <a:rPr lang="en-US" sz="1600" dirty="0"/>
              <a:t>joint communication and radar </a:t>
            </a:r>
            <a:r>
              <a:rPr lang="en-US" sz="1600" dirty="0" smtClean="0"/>
              <a:t>systems at </a:t>
            </a:r>
            <a:r>
              <a:rPr lang="en-US" sz="1600" dirty="0" err="1" smtClean="0"/>
              <a:t>mmWave</a:t>
            </a:r>
            <a:endParaRPr lang="en-US" sz="1600" dirty="0"/>
          </a:p>
          <a:p>
            <a:pPr marL="0" lvl="3"/>
            <a:endParaRPr lang="en-US" sz="1600" dirty="0">
              <a:solidFill>
                <a:srgbClr val="000000"/>
              </a:solidFill>
              <a:ea typeface="Calibri"/>
              <a:cs typeface="Calibri"/>
            </a:endParaRPr>
          </a:p>
          <a:p>
            <a:endParaRPr lang="es-ES" sz="1600" dirty="0">
              <a:latin typeface="GillSan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191340" y="1287946"/>
            <a:ext cx="125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</a:rPr>
              <a:t>Months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</a:rPr>
              <a:t> 1-10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175519" y="3246871"/>
            <a:ext cx="125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chemeClr val="accent3">
                    <a:lumMod val="50000"/>
                  </a:schemeClr>
                </a:solidFill>
              </a:rPr>
              <a:t>Months</a:t>
            </a:r>
            <a:r>
              <a:rPr lang="es-ES" sz="1600" dirty="0" smtClean="0">
                <a:solidFill>
                  <a:schemeClr val="accent3">
                    <a:lumMod val="50000"/>
                  </a:schemeClr>
                </a:solidFill>
              </a:rPr>
              <a:t> 7-13</a:t>
            </a:r>
            <a:endParaRPr lang="es-E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2994973" y="4457339"/>
            <a:ext cx="3987986" cy="7178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ES" dirty="0" smtClean="0"/>
              <a:t>2.2. </a:t>
            </a:r>
            <a:r>
              <a:rPr lang="en-US" dirty="0">
                <a:solidFill>
                  <a:schemeClr val="bg1"/>
                </a:solidFill>
              </a:rPr>
              <a:t>Incorporating Antenna Arrays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7169649" y="4354634"/>
            <a:ext cx="125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chemeClr val="accent5">
                    <a:lumMod val="50000"/>
                  </a:schemeClr>
                </a:solidFill>
              </a:rPr>
              <a:t>Months</a:t>
            </a:r>
            <a:r>
              <a:rPr lang="es-ES" sz="1600" dirty="0" smtClean="0">
                <a:solidFill>
                  <a:schemeClr val="accent5">
                    <a:lumMod val="50000"/>
                  </a:schemeClr>
                </a:solidFill>
              </a:rPr>
              <a:t> 7-13</a:t>
            </a:r>
            <a:endParaRPr lang="es-E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894036" y="5940527"/>
            <a:ext cx="5848709" cy="532529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7030A0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2994973" y="5550611"/>
            <a:ext cx="3987986" cy="71784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ES" dirty="0" smtClean="0"/>
              <a:t>2.2. </a:t>
            </a:r>
            <a:r>
              <a:rPr lang="es-ES" dirty="0" err="1" smtClean="0"/>
              <a:t>Dealing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security</a:t>
            </a:r>
            <a:r>
              <a:rPr lang="es-ES" dirty="0" smtClean="0"/>
              <a:t> </a:t>
            </a:r>
            <a:r>
              <a:rPr lang="es-ES" dirty="0" err="1" smtClean="0"/>
              <a:t>issues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7169649" y="5447906"/>
            <a:ext cx="125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7030A0"/>
                </a:solidFill>
              </a:rPr>
              <a:t>Months</a:t>
            </a:r>
            <a:r>
              <a:rPr lang="es-ES" sz="1600" dirty="0" smtClean="0">
                <a:solidFill>
                  <a:srgbClr val="7030A0"/>
                </a:solidFill>
              </a:rPr>
              <a:t> 7-13</a:t>
            </a:r>
            <a:endParaRPr lang="es-ES" sz="1600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9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/>
          <p:cNvSpPr/>
          <p:nvPr/>
        </p:nvSpPr>
        <p:spPr>
          <a:xfrm>
            <a:off x="4903242" y="1388458"/>
            <a:ext cx="2942832" cy="82805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Background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radar and vehicular </a:t>
            </a:r>
            <a:r>
              <a:rPr lang="es-ES" dirty="0" err="1" smtClean="0"/>
              <a:t>communications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6135" y="4002078"/>
            <a:ext cx="8609959" cy="2040390"/>
          </a:xfrm>
        </p:spPr>
        <p:txBody>
          <a:bodyPr>
            <a:normAutofit lnSpcReduction="10000"/>
          </a:bodyPr>
          <a:lstStyle/>
          <a:p>
            <a:r>
              <a:rPr lang="en-US" sz="2200" dirty="0" err="1"/>
              <a:t>MmWave</a:t>
            </a:r>
            <a:r>
              <a:rPr lang="en-US" sz="2200" dirty="0"/>
              <a:t> radars widely used in automotive safety </a:t>
            </a:r>
            <a:r>
              <a:rPr lang="en-US" sz="2200" dirty="0" smtClean="0"/>
              <a:t>applications</a:t>
            </a:r>
          </a:p>
          <a:p>
            <a:pPr lvl="1"/>
            <a:r>
              <a:rPr lang="en-US" sz="1800" dirty="0" smtClean="0"/>
              <a:t>Expensive: automotive </a:t>
            </a:r>
            <a:r>
              <a:rPr lang="en-US" sz="1800" dirty="0"/>
              <a:t>radar modules cost around $</a:t>
            </a:r>
            <a:r>
              <a:rPr lang="en-US" sz="1800" dirty="0" smtClean="0"/>
              <a:t>1,500</a:t>
            </a:r>
          </a:p>
          <a:p>
            <a:pPr lvl="1"/>
            <a:r>
              <a:rPr lang="en-US" sz="1800" dirty="0" smtClean="0"/>
              <a:t>Easy to get spoofed compared to communication</a:t>
            </a:r>
          </a:p>
          <a:p>
            <a:r>
              <a:rPr lang="en-US" sz="22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Current V2X </a:t>
            </a:r>
            <a:r>
              <a:rPr lang="en-US" sz="2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</a:t>
            </a:r>
            <a:r>
              <a:rPr lang="en-US" sz="22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ommunications are based on WLAN standards </a:t>
            </a:r>
          </a:p>
          <a:p>
            <a:pPr lvl="1"/>
            <a:r>
              <a:rPr 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Safety applications possible: Forward </a:t>
            </a: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collision warning, </a:t>
            </a:r>
            <a:r>
              <a:rPr 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do not pass warning …</a:t>
            </a:r>
          </a:p>
          <a:p>
            <a:pPr lvl="1"/>
            <a:r>
              <a:rPr 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Maximum data rate of 27 Mbps</a:t>
            </a:r>
          </a:p>
          <a:p>
            <a:endParaRPr lang="en-US" sz="2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endParaRPr lang="es-ES" dirty="0"/>
          </a:p>
        </p:txBody>
      </p:sp>
      <p:sp>
        <p:nvSpPr>
          <p:cNvPr id="33" name="Rounded Rectangle 115"/>
          <p:cNvSpPr/>
          <p:nvPr/>
        </p:nvSpPr>
        <p:spPr>
          <a:xfrm>
            <a:off x="782362" y="6049819"/>
            <a:ext cx="7543800" cy="408623"/>
          </a:xfrm>
          <a:prstGeom prst="roundRect">
            <a:avLst/>
          </a:prstGeom>
          <a:solidFill>
            <a:srgbClr val="336699"/>
          </a:solidFill>
          <a:effectLst/>
        </p:spPr>
        <p:txBody>
          <a:bodyPr wrap="square" rtlCol="0" anchor="ctr">
            <a:spAutoFit/>
          </a:bodyPr>
          <a:lstStyle/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  <a:latin typeface="GillSans"/>
              </a:rPr>
              <a:t>Communication or radar alone not enough for safety applications</a:t>
            </a:r>
            <a:endParaRPr lang="en-US" dirty="0">
              <a:solidFill>
                <a:srgbClr val="FFFFFF"/>
              </a:solidFill>
              <a:latin typeface="GillSans"/>
            </a:endParaRPr>
          </a:p>
        </p:txBody>
      </p:sp>
      <p:grpSp>
        <p:nvGrpSpPr>
          <p:cNvPr id="45" name="Grupo 44"/>
          <p:cNvGrpSpPr/>
          <p:nvPr/>
        </p:nvGrpSpPr>
        <p:grpSpPr>
          <a:xfrm>
            <a:off x="453668" y="1954430"/>
            <a:ext cx="8552873" cy="1962607"/>
            <a:chOff x="387926" y="1902791"/>
            <a:chExt cx="8552873" cy="1962607"/>
          </a:xfrm>
        </p:grpSpPr>
        <p:sp>
          <p:nvSpPr>
            <p:cNvPr id="41" name="Rectángulo 40"/>
            <p:cNvSpPr/>
            <p:nvPr/>
          </p:nvSpPr>
          <p:spPr>
            <a:xfrm>
              <a:off x="387926" y="2210568"/>
              <a:ext cx="8552873" cy="16548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60" descr="Machovka-orange-ca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202" y="2367250"/>
              <a:ext cx="1614322" cy="533399"/>
            </a:xfrm>
            <a:prstGeom prst="rect">
              <a:avLst/>
            </a:prstGeom>
          </p:spPr>
        </p:pic>
        <p:sp>
          <p:nvSpPr>
            <p:cNvPr id="6" name="Shape 407"/>
            <p:cNvSpPr/>
            <p:nvPr/>
          </p:nvSpPr>
          <p:spPr>
            <a:xfrm>
              <a:off x="2044031" y="2428243"/>
              <a:ext cx="1467158" cy="478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0" y="11226"/>
                  </a:moveTo>
                  <a:lnTo>
                    <a:pt x="11781" y="0"/>
                  </a:lnTo>
                  <a:cubicBezTo>
                    <a:pt x="11781" y="0"/>
                    <a:pt x="16828" y="323"/>
                    <a:pt x="17148" y="482"/>
                  </a:cubicBezTo>
                  <a:cubicBezTo>
                    <a:pt x="17469" y="641"/>
                    <a:pt x="20266" y="3817"/>
                    <a:pt x="20266" y="3817"/>
                  </a:cubicBezTo>
                  <a:lnTo>
                    <a:pt x="21400" y="7892"/>
                  </a:lnTo>
                  <a:cubicBezTo>
                    <a:pt x="21400" y="7892"/>
                    <a:pt x="21484" y="11959"/>
                    <a:pt x="21542" y="12708"/>
                  </a:cubicBezTo>
                  <a:cubicBezTo>
                    <a:pt x="21600" y="13458"/>
                    <a:pt x="20788" y="15965"/>
                    <a:pt x="20692" y="16784"/>
                  </a:cubicBezTo>
                  <a:cubicBezTo>
                    <a:pt x="20595" y="17603"/>
                    <a:pt x="19274" y="20118"/>
                    <a:pt x="19274" y="20118"/>
                  </a:cubicBezTo>
                  <a:lnTo>
                    <a:pt x="15873" y="21600"/>
                  </a:lnTo>
                  <a:lnTo>
                    <a:pt x="11905" y="21600"/>
                  </a:lnTo>
                  <a:lnTo>
                    <a:pt x="0" y="112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rgbClr val="000000">
                  <a:alpha val="41000"/>
                </a:srgbClr>
              </a:solidFill>
              <a:custDash>
                <a:ds d="200000" sp="200000"/>
              </a:custDash>
              <a:miter lim="400000"/>
            </a:ln>
          </p:spPr>
          <p:txBody>
            <a:bodyPr lIns="40004" tIns="40004" rIns="40004" bIns="40004" anchor="ctr"/>
            <a:lstStyle/>
            <a:p>
              <a:pPr lvl="0" defTabSz="511175">
                <a:defRPr sz="3600"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dirty="0"/>
            </a:p>
          </p:txBody>
        </p:sp>
        <p:sp>
          <p:nvSpPr>
            <p:cNvPr id="12" name="TextBox 64"/>
            <p:cNvSpPr txBox="1"/>
            <p:nvPr/>
          </p:nvSpPr>
          <p:spPr>
            <a:xfrm>
              <a:off x="2599849" y="2123996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800000"/>
                  </a:solidFill>
                  <a:latin typeface="Gill Sans MT"/>
                  <a:cs typeface="Gill Sans MT"/>
                </a:rPr>
                <a:t> </a:t>
              </a:r>
              <a:endParaRPr lang="en-US" sz="1400" baseline="-25000" dirty="0" smtClean="0">
                <a:solidFill>
                  <a:srgbClr val="8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3" name="TextBox 65"/>
            <p:cNvSpPr txBox="1"/>
            <p:nvPr/>
          </p:nvSpPr>
          <p:spPr>
            <a:xfrm>
              <a:off x="3179191" y="3057331"/>
              <a:ext cx="1157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2">
                      <a:lumMod val="50000"/>
                    </a:schemeClr>
                  </a:solidFill>
                  <a:latin typeface="Gill Sans MT"/>
                  <a:cs typeface="Gill Sans MT"/>
                </a:rPr>
                <a:t>Long range</a:t>
              </a:r>
            </a:p>
            <a:p>
              <a:r>
                <a:rPr lang="en-US" sz="1400" b="1" dirty="0" smtClean="0">
                  <a:solidFill>
                    <a:schemeClr val="accent2">
                      <a:lumMod val="50000"/>
                    </a:schemeClr>
                  </a:solidFill>
                  <a:latin typeface="Gill Sans MT"/>
                  <a:cs typeface="Gill Sans MT"/>
                </a:rPr>
                <a:t>radar beam</a:t>
              </a:r>
              <a:endParaRPr lang="en-US" sz="1400" b="1" baseline="-25000" dirty="0" smtClean="0">
                <a:solidFill>
                  <a:schemeClr val="accent2">
                    <a:lumMod val="50000"/>
                  </a:schemeClr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5" name="TextBox 67"/>
            <p:cNvSpPr txBox="1"/>
            <p:nvPr/>
          </p:nvSpPr>
          <p:spPr>
            <a:xfrm>
              <a:off x="3568031" y="1902791"/>
              <a:ext cx="11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/>
                  <a:cs typeface="Gill Sans MT"/>
                </a:rPr>
                <a:t>Target Vehicle</a:t>
              </a:r>
              <a:endParaRPr lang="en-US" sz="14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  <a:cs typeface="Gill Sans MT"/>
              </a:endParaRPr>
            </a:p>
          </p:txBody>
        </p:sp>
        <p:cxnSp>
          <p:nvCxnSpPr>
            <p:cNvPr id="18" name="Straight Arrow Connector 71"/>
            <p:cNvCxnSpPr/>
            <p:nvPr/>
          </p:nvCxnSpPr>
          <p:spPr>
            <a:xfrm>
              <a:off x="4101431" y="2152625"/>
              <a:ext cx="0" cy="228600"/>
            </a:xfrm>
            <a:prstGeom prst="straightConnector1">
              <a:avLst/>
            </a:prstGeom>
            <a:ln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Content Placeholder 11" descr="Machovka-car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17" b="11517"/>
            <a:stretch>
              <a:fillRect/>
            </a:stretch>
          </p:blipFill>
          <p:spPr>
            <a:xfrm>
              <a:off x="6899564" y="3302247"/>
              <a:ext cx="1950171" cy="448419"/>
            </a:xfrm>
            <a:prstGeom prst="rect">
              <a:avLst/>
            </a:prstGeom>
          </p:spPr>
        </p:pic>
        <p:cxnSp>
          <p:nvCxnSpPr>
            <p:cNvPr id="21" name="Straight Arrow Connector 9"/>
            <p:cNvCxnSpPr/>
            <p:nvPr/>
          </p:nvCxnSpPr>
          <p:spPr>
            <a:xfrm flipV="1">
              <a:off x="2086652" y="2588733"/>
              <a:ext cx="1424537" cy="2537"/>
            </a:xfrm>
            <a:prstGeom prst="straightConnector1">
              <a:avLst/>
            </a:prstGeom>
            <a:ln>
              <a:solidFill>
                <a:srgbClr val="8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9"/>
            <p:cNvCxnSpPr/>
            <p:nvPr/>
          </p:nvCxnSpPr>
          <p:spPr>
            <a:xfrm flipV="1">
              <a:off x="2065341" y="2769091"/>
              <a:ext cx="1424537" cy="2537"/>
            </a:xfrm>
            <a:prstGeom prst="straightConnector1">
              <a:avLst/>
            </a:prstGeom>
            <a:ln>
              <a:solidFill>
                <a:srgbClr val="800000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435627" y="3252770"/>
              <a:ext cx="27735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i="1" dirty="0" err="1" smtClean="0">
                  <a:latin typeface="Gill Sans MT"/>
                  <a:cs typeface="Gill Sans MT"/>
                </a:rPr>
                <a:t>Estimate</a:t>
              </a:r>
              <a:r>
                <a:rPr lang="es-ES" sz="1600" i="1" dirty="0" smtClean="0">
                  <a:latin typeface="Gill Sans MT"/>
                  <a:cs typeface="Gill Sans MT"/>
                </a:rPr>
                <a:t> </a:t>
              </a:r>
              <a:r>
                <a:rPr lang="es-ES" sz="1600" i="1" dirty="0" err="1" smtClean="0">
                  <a:latin typeface="Gill Sans MT"/>
                  <a:cs typeface="Gill Sans MT"/>
                </a:rPr>
                <a:t>range</a:t>
              </a:r>
              <a:r>
                <a:rPr lang="es-ES" sz="1600" i="1" dirty="0" smtClean="0">
                  <a:latin typeface="Gill Sans MT"/>
                  <a:cs typeface="Gill Sans MT"/>
                </a:rPr>
                <a:t> and</a:t>
              </a:r>
            </a:p>
            <a:p>
              <a:r>
                <a:rPr lang="es-ES" sz="1600" i="1" dirty="0" err="1">
                  <a:latin typeface="Gill Sans MT"/>
                  <a:cs typeface="Gill Sans MT"/>
                </a:rPr>
                <a:t>v</a:t>
              </a:r>
              <a:r>
                <a:rPr lang="es-ES" sz="1600" i="1" dirty="0" err="1" smtClean="0">
                  <a:latin typeface="Gill Sans MT"/>
                  <a:cs typeface="Gill Sans MT"/>
                </a:rPr>
                <a:t>elocity</a:t>
              </a:r>
              <a:r>
                <a:rPr lang="es-ES" sz="1600" i="1" dirty="0" smtClean="0">
                  <a:latin typeface="Gill Sans MT"/>
                  <a:cs typeface="Gill Sans MT"/>
                </a:rPr>
                <a:t> </a:t>
              </a:r>
              <a:r>
                <a:rPr lang="es-ES" sz="1600" i="1" dirty="0" err="1" smtClean="0">
                  <a:latin typeface="Gill Sans MT"/>
                  <a:cs typeface="Gill Sans MT"/>
                </a:rPr>
                <a:t>from</a:t>
              </a:r>
              <a:r>
                <a:rPr lang="es-ES" sz="1600" i="1" dirty="0" smtClean="0">
                  <a:latin typeface="Gill Sans MT"/>
                  <a:cs typeface="Gill Sans MT"/>
                </a:rPr>
                <a:t> </a:t>
              </a:r>
              <a:r>
                <a:rPr lang="es-ES" sz="1600" i="1" dirty="0" err="1" smtClean="0">
                  <a:latin typeface="Gill Sans MT"/>
                  <a:cs typeface="Gill Sans MT"/>
                </a:rPr>
                <a:t>reflected</a:t>
              </a:r>
              <a:r>
                <a:rPr lang="es-ES" sz="1600" i="1" dirty="0" smtClean="0">
                  <a:latin typeface="Gill Sans MT"/>
                  <a:cs typeface="Gill Sans MT"/>
                </a:rPr>
                <a:t> </a:t>
              </a:r>
              <a:r>
                <a:rPr lang="es-ES" sz="1600" i="1" dirty="0" err="1" smtClean="0">
                  <a:latin typeface="Gill Sans MT"/>
                  <a:cs typeface="Gill Sans MT"/>
                </a:rPr>
                <a:t>signal</a:t>
              </a:r>
              <a:endParaRPr lang="es-ES" sz="1600" i="1" dirty="0" smtClean="0">
                <a:latin typeface="Gill Sans MT"/>
                <a:cs typeface="Gill Sans MT"/>
              </a:endParaRPr>
            </a:p>
          </p:txBody>
        </p:sp>
        <p:pic>
          <p:nvPicPr>
            <p:cNvPr id="42" name="Picture 28" descr="0aa4dbf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4639" y="2379970"/>
              <a:ext cx="1587885" cy="565023"/>
            </a:xfrm>
            <a:prstGeom prst="rect">
              <a:avLst/>
            </a:prstGeom>
          </p:spPr>
        </p:pic>
        <p:cxnSp>
          <p:nvCxnSpPr>
            <p:cNvPr id="44" name="Conector recto 43"/>
            <p:cNvCxnSpPr>
              <a:stCxn id="41" idx="1"/>
              <a:endCxn id="41" idx="3"/>
            </p:cNvCxnSpPr>
            <p:nvPr/>
          </p:nvCxnSpPr>
          <p:spPr>
            <a:xfrm>
              <a:off x="387926" y="3037983"/>
              <a:ext cx="8552873" cy="0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3"/>
            <p:cNvCxnSpPr>
              <a:endCxn id="13" idx="1"/>
            </p:cNvCxnSpPr>
            <p:nvPr/>
          </p:nvCxnSpPr>
          <p:spPr>
            <a:xfrm>
              <a:off x="2954156" y="2933120"/>
              <a:ext cx="225035" cy="385821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prstDash val="sysDot"/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/>
            <p:cNvCxnSpPr>
              <a:stCxn id="25" idx="0"/>
            </p:cNvCxnSpPr>
            <p:nvPr/>
          </p:nvCxnSpPr>
          <p:spPr>
            <a:xfrm flipV="1">
              <a:off x="1822385" y="2818927"/>
              <a:ext cx="473007" cy="433843"/>
            </a:xfrm>
            <a:prstGeom prst="straightConnector1">
              <a:avLst/>
            </a:prstGeom>
            <a:ln>
              <a:prstDash val="sysDot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Elipse 63"/>
          <p:cNvSpPr/>
          <p:nvPr/>
        </p:nvSpPr>
        <p:spPr>
          <a:xfrm>
            <a:off x="203546" y="1386853"/>
            <a:ext cx="3063316" cy="82805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Long, </a:t>
            </a:r>
            <a:r>
              <a:rPr lang="es-ES" sz="1600" dirty="0" err="1" smtClean="0">
                <a:solidFill>
                  <a:schemeClr val="tx1"/>
                </a:solidFill>
              </a:rPr>
              <a:t>medium</a:t>
            </a:r>
            <a:r>
              <a:rPr lang="es-ES" sz="1600" dirty="0" smtClean="0">
                <a:solidFill>
                  <a:schemeClr val="tx1"/>
                </a:solidFill>
              </a:rPr>
              <a:t> and short </a:t>
            </a:r>
            <a:r>
              <a:rPr lang="es-ES" sz="1600" dirty="0" err="1" smtClean="0">
                <a:solidFill>
                  <a:schemeClr val="tx1"/>
                </a:solidFill>
              </a:rPr>
              <a:t>range</a:t>
            </a:r>
            <a:r>
              <a:rPr lang="es-ES" sz="1600" dirty="0" smtClean="0">
                <a:solidFill>
                  <a:schemeClr val="tx1"/>
                </a:solidFill>
              </a:rPr>
              <a:t> radar </a:t>
            </a:r>
            <a:r>
              <a:rPr lang="es-ES" sz="1600" dirty="0" err="1" smtClean="0">
                <a:solidFill>
                  <a:schemeClr val="tx1"/>
                </a:solidFill>
              </a:rPr>
              <a:t>with</a:t>
            </a:r>
            <a:r>
              <a:rPr lang="es-ES" sz="1600" dirty="0" smtClean="0">
                <a:solidFill>
                  <a:schemeClr val="tx1"/>
                </a:solidFill>
              </a:rPr>
              <a:t> </a:t>
            </a:r>
            <a:r>
              <a:rPr lang="es-ES" sz="1600" dirty="0" err="1" smtClean="0">
                <a:solidFill>
                  <a:schemeClr val="tx1"/>
                </a:solidFill>
              </a:rPr>
              <a:t>different</a:t>
            </a:r>
            <a:r>
              <a:rPr lang="es-ES" sz="1600" dirty="0" smtClean="0">
                <a:solidFill>
                  <a:schemeClr val="tx1"/>
                </a:solidFill>
              </a:rPr>
              <a:t> </a:t>
            </a:r>
            <a:r>
              <a:rPr lang="es-ES" sz="1600" dirty="0" err="1" smtClean="0">
                <a:solidFill>
                  <a:schemeClr val="tx1"/>
                </a:solidFill>
              </a:rPr>
              <a:t>applications</a:t>
            </a:r>
            <a:endParaRPr lang="es-ES" sz="1600" dirty="0">
              <a:solidFill>
                <a:schemeClr val="tx1"/>
              </a:solidFill>
            </a:endParaRPr>
          </a:p>
        </p:txBody>
      </p:sp>
      <p:pic>
        <p:nvPicPr>
          <p:cNvPr id="38" name="cell-towe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03036" y="934884"/>
            <a:ext cx="941518" cy="13361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65"/>
          <p:cNvSpPr txBox="1"/>
          <p:nvPr/>
        </p:nvSpPr>
        <p:spPr>
          <a:xfrm>
            <a:off x="5448481" y="1453250"/>
            <a:ext cx="22389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ill Sans MT"/>
                <a:cs typeface="Gill Sans MT"/>
              </a:rPr>
              <a:t>Vehicle to infrastructure</a:t>
            </a:r>
          </a:p>
          <a:p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ill Sans MT"/>
                <a:cs typeface="Gill Sans MT"/>
              </a:rPr>
              <a:t>(V2I) </a:t>
            </a:r>
          </a:p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Gill Sans MT"/>
                <a:cs typeface="Gill Sans MT"/>
              </a:rPr>
              <a:t>c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ill Sans MT"/>
                <a:cs typeface="Gill Sans MT"/>
              </a:rPr>
              <a:t>ommunication </a:t>
            </a:r>
          </a:p>
        </p:txBody>
      </p:sp>
      <p:sp>
        <p:nvSpPr>
          <p:cNvPr id="35" name="Elipse 34"/>
          <p:cNvSpPr/>
          <p:nvPr/>
        </p:nvSpPr>
        <p:spPr>
          <a:xfrm>
            <a:off x="5601722" y="2306158"/>
            <a:ext cx="2615178" cy="7229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4614006" y="2074543"/>
            <a:ext cx="1279030" cy="1245973"/>
            <a:chOff x="4714880" y="2004128"/>
            <a:chExt cx="1279030" cy="1245973"/>
          </a:xfrm>
        </p:grpSpPr>
        <p:sp>
          <p:nvSpPr>
            <p:cNvPr id="8" name="Arco de bloque 7"/>
            <p:cNvSpPr/>
            <p:nvPr/>
          </p:nvSpPr>
          <p:spPr>
            <a:xfrm rot="4747394">
              <a:off x="4761603" y="2017794"/>
              <a:ext cx="1245973" cy="1218641"/>
            </a:xfrm>
            <a:prstGeom prst="blockArc">
              <a:avLst>
                <a:gd name="adj1" fmla="val 12154778"/>
                <a:gd name="adj2" fmla="val 20844208"/>
                <a:gd name="adj3" fmla="val 3683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2" name="Arco de bloque 51"/>
            <p:cNvSpPr/>
            <p:nvPr/>
          </p:nvSpPr>
          <p:spPr>
            <a:xfrm rot="4747394">
              <a:off x="4838226" y="2224514"/>
              <a:ext cx="912454" cy="897342"/>
            </a:xfrm>
            <a:prstGeom prst="blockArc">
              <a:avLst>
                <a:gd name="adj1" fmla="val 12154778"/>
                <a:gd name="adj2" fmla="val 20844208"/>
                <a:gd name="adj3" fmla="val 3683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Arco de bloque 53"/>
            <p:cNvSpPr/>
            <p:nvPr/>
          </p:nvSpPr>
          <p:spPr>
            <a:xfrm rot="4747394">
              <a:off x="4805270" y="2279813"/>
              <a:ext cx="657418" cy="838198"/>
            </a:xfrm>
            <a:prstGeom prst="blockArc">
              <a:avLst>
                <a:gd name="adj1" fmla="val 13635380"/>
                <a:gd name="adj2" fmla="val 19327669"/>
                <a:gd name="adj3" fmla="val 3491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upo 54"/>
          <p:cNvGrpSpPr/>
          <p:nvPr/>
        </p:nvGrpSpPr>
        <p:grpSpPr>
          <a:xfrm flipH="1">
            <a:off x="6269508" y="2944138"/>
            <a:ext cx="1279030" cy="1245973"/>
            <a:chOff x="4714880" y="2004128"/>
            <a:chExt cx="1279030" cy="1245973"/>
          </a:xfrm>
        </p:grpSpPr>
        <p:sp>
          <p:nvSpPr>
            <p:cNvPr id="57" name="Arco de bloque 56"/>
            <p:cNvSpPr/>
            <p:nvPr/>
          </p:nvSpPr>
          <p:spPr>
            <a:xfrm rot="4747394">
              <a:off x="4761603" y="2017794"/>
              <a:ext cx="1245973" cy="1218641"/>
            </a:xfrm>
            <a:prstGeom prst="blockArc">
              <a:avLst>
                <a:gd name="adj1" fmla="val 12154778"/>
                <a:gd name="adj2" fmla="val 20844208"/>
                <a:gd name="adj3" fmla="val 3683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8" name="Arco de bloque 57"/>
            <p:cNvSpPr/>
            <p:nvPr/>
          </p:nvSpPr>
          <p:spPr>
            <a:xfrm rot="4747394">
              <a:off x="4838226" y="2224514"/>
              <a:ext cx="912454" cy="897342"/>
            </a:xfrm>
            <a:prstGeom prst="blockArc">
              <a:avLst>
                <a:gd name="adj1" fmla="val 12154778"/>
                <a:gd name="adj2" fmla="val 20844208"/>
                <a:gd name="adj3" fmla="val 3683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9" name="Arco de bloque 58"/>
            <p:cNvSpPr/>
            <p:nvPr/>
          </p:nvSpPr>
          <p:spPr>
            <a:xfrm rot="4747394">
              <a:off x="4805270" y="2279813"/>
              <a:ext cx="657418" cy="838198"/>
            </a:xfrm>
            <a:prstGeom prst="blockArc">
              <a:avLst>
                <a:gd name="adj1" fmla="val 13635380"/>
                <a:gd name="adj2" fmla="val 19327669"/>
                <a:gd name="adj3" fmla="val 3491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65"/>
          <p:cNvSpPr txBox="1"/>
          <p:nvPr/>
        </p:nvSpPr>
        <p:spPr>
          <a:xfrm>
            <a:off x="5880887" y="2418889"/>
            <a:ext cx="2200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Gill Sans MT"/>
                <a:cs typeface="Gill Sans MT"/>
              </a:rPr>
              <a:t>Vehicle to vehicle (V2V) </a:t>
            </a: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Gill Sans MT"/>
                <a:cs typeface="Gill Sans MT"/>
              </a:rPr>
              <a:t>c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Gill Sans MT"/>
                <a:cs typeface="Gill Sans MT"/>
              </a:rPr>
              <a:t>ommunication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73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Motivation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joint</a:t>
            </a:r>
            <a:r>
              <a:rPr lang="es-ES" dirty="0" smtClean="0"/>
              <a:t> radar and </a:t>
            </a:r>
            <a:r>
              <a:rPr lang="es-ES" dirty="0" err="1" smtClean="0"/>
              <a:t>communications</a:t>
            </a:r>
            <a:r>
              <a:rPr lang="es-ES" dirty="0" smtClean="0"/>
              <a:t> at </a:t>
            </a:r>
            <a:r>
              <a:rPr lang="es-ES" dirty="0" err="1" smtClean="0"/>
              <a:t>mmWave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4800" y="3983827"/>
            <a:ext cx="8229600" cy="2752725"/>
          </a:xfrm>
        </p:spPr>
        <p:txBody>
          <a:bodyPr>
            <a:normAutofit fontScale="77500" lnSpcReduction="20000"/>
          </a:bodyPr>
          <a:lstStyle/>
          <a:p>
            <a:r>
              <a:rPr lang="en-US" sz="2900" dirty="0" smtClean="0"/>
              <a:t>MmWave radio frequency spectrums are</a:t>
            </a:r>
            <a:endParaRPr lang="en-US" sz="2900" dirty="0"/>
          </a:p>
          <a:p>
            <a:pPr lvl="1"/>
            <a:r>
              <a:rPr lang="en-US" sz="2600" dirty="0" smtClean="0"/>
              <a:t>Already </a:t>
            </a:r>
            <a:r>
              <a:rPr lang="en-US" sz="2600" dirty="0"/>
              <a:t>adopted in automotive </a:t>
            </a:r>
            <a:r>
              <a:rPr lang="en-US" sz="2600" dirty="0" smtClean="0"/>
              <a:t>radar</a:t>
            </a:r>
          </a:p>
          <a:p>
            <a:pPr marL="457200" lvl="1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         Know-how exists among automotive suppliers</a:t>
            </a:r>
            <a:endParaRPr lang="en-US" sz="2600" dirty="0"/>
          </a:p>
          <a:p>
            <a:pPr lvl="1"/>
            <a:r>
              <a:rPr lang="en-US" sz="2600" dirty="0" smtClean="0"/>
              <a:t>Already employed in latest WLAN applications </a:t>
            </a:r>
          </a:p>
          <a:p>
            <a:pPr marL="457200" lvl="1" indent="0">
              <a:buNone/>
            </a:pPr>
            <a:r>
              <a:rPr lang="en-US" sz="2600" dirty="0" smtClean="0"/>
              <a:t>              Low </a:t>
            </a:r>
            <a:r>
              <a:rPr lang="en-US" sz="2600" dirty="0"/>
              <a:t>cost device </a:t>
            </a:r>
            <a:r>
              <a:rPr lang="en-US" sz="2600" dirty="0" smtClean="0"/>
              <a:t>production</a:t>
            </a:r>
          </a:p>
          <a:p>
            <a:r>
              <a:rPr lang="en-US" sz="2900" dirty="0" smtClean="0"/>
              <a:t>Joint </a:t>
            </a:r>
            <a:r>
              <a:rPr lang="en-US" sz="2900" dirty="0" err="1"/>
              <a:t>mmWave</a:t>
            </a:r>
            <a:r>
              <a:rPr lang="en-US" sz="2900" dirty="0"/>
              <a:t> communication and radar systems</a:t>
            </a:r>
          </a:p>
          <a:p>
            <a:pPr lvl="1"/>
            <a:r>
              <a:rPr lang="en-US" sz="2600" dirty="0"/>
              <a:t>May build on existing </a:t>
            </a:r>
            <a:r>
              <a:rPr lang="en-US" sz="2600" dirty="0" err="1"/>
              <a:t>mmWave</a:t>
            </a:r>
            <a:r>
              <a:rPr lang="en-US" sz="2600" dirty="0"/>
              <a:t> wireless communication standards</a:t>
            </a:r>
          </a:p>
          <a:p>
            <a:pPr marL="457200" lvl="1" indent="0">
              <a:buNone/>
            </a:pPr>
            <a:r>
              <a:rPr lang="en-US" sz="2600" dirty="0" smtClean="0"/>
              <a:t>              Low </a:t>
            </a:r>
            <a:r>
              <a:rPr lang="en-US" sz="2600" dirty="0"/>
              <a:t>cost / </a:t>
            </a:r>
            <a:r>
              <a:rPr lang="en-US" sz="2600" dirty="0" smtClean="0"/>
              <a:t>higher data rates / </a:t>
            </a:r>
            <a:r>
              <a:rPr lang="en-US" sz="2600" dirty="0"/>
              <a:t>secure / increase penetration rate </a:t>
            </a:r>
          </a:p>
          <a:p>
            <a:endParaRPr lang="es-ES" dirty="0"/>
          </a:p>
        </p:txBody>
      </p:sp>
      <p:pic>
        <p:nvPicPr>
          <p:cNvPr id="5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01" y="2579297"/>
            <a:ext cx="8229997" cy="789332"/>
          </a:xfrm>
          <a:prstGeom prst="rect">
            <a:avLst/>
          </a:prstGeom>
        </p:spPr>
      </p:pic>
      <p:sp>
        <p:nvSpPr>
          <p:cNvPr id="6" name="TextBox 48"/>
          <p:cNvSpPr txBox="1"/>
          <p:nvPr/>
        </p:nvSpPr>
        <p:spPr>
          <a:xfrm>
            <a:off x="586535" y="3345522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</a:rPr>
              <a:t>30 GHz</a:t>
            </a:r>
          </a:p>
        </p:txBody>
      </p:sp>
      <p:sp>
        <p:nvSpPr>
          <p:cNvPr id="7" name="TextBox 49"/>
          <p:cNvSpPr txBox="1"/>
          <p:nvPr/>
        </p:nvSpPr>
        <p:spPr>
          <a:xfrm>
            <a:off x="7929162" y="333742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</a:rPr>
              <a:t>300 GHz</a:t>
            </a:r>
          </a:p>
        </p:txBody>
      </p:sp>
      <p:sp>
        <p:nvSpPr>
          <p:cNvPr id="8" name="TextBox 50"/>
          <p:cNvSpPr txBox="1"/>
          <p:nvPr/>
        </p:nvSpPr>
        <p:spPr>
          <a:xfrm>
            <a:off x="2834314" y="3469029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</a:rPr>
              <a:t>60 GHz</a:t>
            </a:r>
          </a:p>
          <a:p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</a:rPr>
              <a:t>unlicensed</a:t>
            </a:r>
          </a:p>
        </p:txBody>
      </p:sp>
      <p:sp>
        <p:nvSpPr>
          <p:cNvPr id="9" name="Rounded Rectangle 51"/>
          <p:cNvSpPr/>
          <p:nvPr/>
        </p:nvSpPr>
        <p:spPr>
          <a:xfrm>
            <a:off x="3834061" y="2513836"/>
            <a:ext cx="967940" cy="962985"/>
          </a:xfrm>
          <a:prstGeom prst="roundRect">
            <a:avLst/>
          </a:prstGeom>
          <a:solidFill>
            <a:srgbClr val="08A1D9">
              <a:alpha val="50000"/>
            </a:srgbClr>
          </a:solidFill>
          <a:ln w="25400" cap="flat" cmpd="sng" algn="ctr">
            <a:solidFill>
              <a:srgbClr val="797B7E"/>
            </a:solidFill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0" name="TextBox 52"/>
          <p:cNvSpPr txBox="1"/>
          <p:nvPr/>
        </p:nvSpPr>
        <p:spPr>
          <a:xfrm>
            <a:off x="3888036" y="3447484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8A1D9"/>
                </a:solidFill>
                <a:effectLst/>
                <a:uLnTx/>
                <a:uFillTx/>
                <a:latin typeface="Gill Sans MT" panose="020B0502020104020203" pitchFamily="34" charset="0"/>
              </a:rPr>
              <a:t>70-90 GHz</a:t>
            </a:r>
          </a:p>
        </p:txBody>
      </p:sp>
      <p:sp>
        <p:nvSpPr>
          <p:cNvPr id="11" name="Rounded Rectangle 53"/>
          <p:cNvSpPr/>
          <p:nvPr/>
        </p:nvSpPr>
        <p:spPr>
          <a:xfrm>
            <a:off x="4040436" y="2514588"/>
            <a:ext cx="356616" cy="969263"/>
          </a:xfrm>
          <a:prstGeom prst="roundRect">
            <a:avLst/>
          </a:prstGeom>
          <a:solidFill>
            <a:srgbClr val="5D7237">
              <a:alpha val="50000"/>
            </a:srgbClr>
          </a:solidFill>
          <a:ln w="25400" cap="flat" cmpd="sng" algn="ctr">
            <a:solidFill>
              <a:srgbClr val="797B7E"/>
            </a:solidFill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cxnSp>
        <p:nvCxnSpPr>
          <p:cNvPr id="12" name="Straight Arrow Connector 54"/>
          <p:cNvCxnSpPr>
            <a:stCxn id="13" idx="2"/>
          </p:cNvCxnSpPr>
          <p:nvPr/>
        </p:nvCxnSpPr>
        <p:spPr>
          <a:xfrm flipH="1">
            <a:off x="4191601" y="2277474"/>
            <a:ext cx="470812" cy="149423"/>
          </a:xfrm>
          <a:prstGeom prst="straightConnector1">
            <a:avLst/>
          </a:prstGeom>
          <a:noFill/>
          <a:ln w="25400" cap="flat" cmpd="sng" algn="ctr">
            <a:solidFill>
              <a:srgbClr val="797B7E"/>
            </a:solidFill>
            <a:prstDash val="solid"/>
            <a:tailEnd type="triangle"/>
          </a:ln>
          <a:effectLst/>
        </p:spPr>
      </p:cxnSp>
      <p:sp>
        <p:nvSpPr>
          <p:cNvPr id="13" name="TextBox 55"/>
          <p:cNvSpPr txBox="1"/>
          <p:nvPr/>
        </p:nvSpPr>
        <p:spPr>
          <a:xfrm>
            <a:off x="3353401" y="1969697"/>
            <a:ext cx="2618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Gill Sans MT" panose="020B0502020104020203" pitchFamily="34" charset="0"/>
              </a:rPr>
              <a:t>Automotive radar (76-81 GHz</a:t>
            </a:r>
            <a:r>
              <a:rPr lang="en-US" sz="1400" dirty="0" smtClean="0">
                <a:solidFill>
                  <a:srgbClr val="5D7237"/>
                </a:solidFill>
                <a:latin typeface="Gill Sans MT" panose="020B0502020104020203" pitchFamily="34" charset="0"/>
              </a:rPr>
              <a:t>)</a:t>
            </a:r>
          </a:p>
        </p:txBody>
      </p:sp>
      <p:cxnSp>
        <p:nvCxnSpPr>
          <p:cNvPr id="14" name="Straight Arrow Connector 56"/>
          <p:cNvCxnSpPr/>
          <p:nvPr/>
        </p:nvCxnSpPr>
        <p:spPr>
          <a:xfrm flipH="1">
            <a:off x="305401" y="2350697"/>
            <a:ext cx="685800" cy="304800"/>
          </a:xfrm>
          <a:prstGeom prst="straightConnector1">
            <a:avLst/>
          </a:prstGeom>
          <a:noFill/>
          <a:ln w="25400" cap="flat" cmpd="sng" algn="ctr">
            <a:solidFill>
              <a:srgbClr val="797B7E"/>
            </a:solidFill>
            <a:prstDash val="solid"/>
            <a:tailEnd type="triangle"/>
          </a:ln>
          <a:effectLst/>
        </p:spPr>
      </p:cxnSp>
      <p:sp>
        <p:nvSpPr>
          <p:cNvPr id="15" name="TextBox 57"/>
          <p:cNvSpPr txBox="1"/>
          <p:nvPr/>
        </p:nvSpPr>
        <p:spPr>
          <a:xfrm>
            <a:off x="381601" y="2045897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Gill Sans MT" panose="020B0502020104020203" pitchFamily="34" charset="0"/>
              </a:rPr>
              <a:t>Automotive radar (24/26 GHz)</a:t>
            </a:r>
          </a:p>
        </p:txBody>
      </p:sp>
      <p:sp>
        <p:nvSpPr>
          <p:cNvPr id="16" name="Rounded Rectangle 58"/>
          <p:cNvSpPr/>
          <p:nvPr/>
        </p:nvSpPr>
        <p:spPr>
          <a:xfrm>
            <a:off x="1524601" y="2503097"/>
            <a:ext cx="1066800" cy="962985"/>
          </a:xfrm>
          <a:prstGeom prst="roundRect">
            <a:avLst/>
          </a:prstGeom>
          <a:solidFill>
            <a:srgbClr val="08A1D9">
              <a:alpha val="50000"/>
            </a:srgbClr>
          </a:solidFill>
          <a:ln w="25400" cap="flat" cmpd="sng" algn="ctr">
            <a:solidFill>
              <a:srgbClr val="797B7E"/>
            </a:solidFill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7" name="TextBox 59"/>
          <p:cNvSpPr txBox="1"/>
          <p:nvPr/>
        </p:nvSpPr>
        <p:spPr>
          <a:xfrm>
            <a:off x="1554704" y="3422862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8A1D9"/>
                </a:solidFill>
                <a:effectLst/>
                <a:uLnTx/>
                <a:uFillTx/>
                <a:latin typeface="Gill Sans MT" panose="020B0502020104020203" pitchFamily="34" charset="0"/>
              </a:rPr>
              <a:t>38-49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8A1D9"/>
                </a:solidFill>
                <a:effectLst/>
                <a:uLnTx/>
                <a:uFillTx/>
                <a:latin typeface="Gill Sans MT" panose="020B0502020104020203" pitchFamily="34" charset="0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8A1D9"/>
                </a:solidFill>
                <a:effectLst/>
                <a:uLnTx/>
                <a:uFillTx/>
                <a:latin typeface="Gill Sans MT" panose="020B0502020104020203" pitchFamily="34" charset="0"/>
              </a:rPr>
              <a:t>GHz</a:t>
            </a:r>
          </a:p>
        </p:txBody>
      </p:sp>
      <p:sp>
        <p:nvSpPr>
          <p:cNvPr id="18" name="Rounded Rectangle 60"/>
          <p:cNvSpPr/>
          <p:nvPr/>
        </p:nvSpPr>
        <p:spPr>
          <a:xfrm>
            <a:off x="3124801" y="2503097"/>
            <a:ext cx="374651" cy="962985"/>
          </a:xfrm>
          <a:prstGeom prst="roundRect">
            <a:avLst/>
          </a:prstGeom>
          <a:solidFill>
            <a:srgbClr val="F96A1B">
              <a:alpha val="50000"/>
            </a:srgbClr>
          </a:solidFill>
          <a:ln w="25400" cap="flat" cmpd="sng" algn="ctr">
            <a:solidFill>
              <a:srgbClr val="797B7E"/>
            </a:solidFill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cxnSp>
        <p:nvCxnSpPr>
          <p:cNvPr id="23" name="Straight Arrow Connector 65"/>
          <p:cNvCxnSpPr/>
          <p:nvPr/>
        </p:nvCxnSpPr>
        <p:spPr>
          <a:xfrm flipH="1" flipV="1">
            <a:off x="229201" y="3417497"/>
            <a:ext cx="304800" cy="228600"/>
          </a:xfrm>
          <a:prstGeom prst="straightConnector1">
            <a:avLst/>
          </a:prstGeom>
          <a:noFill/>
          <a:ln w="25400" cap="flat" cmpd="sng" algn="ctr">
            <a:solidFill>
              <a:srgbClr val="797B7E"/>
            </a:solidFill>
            <a:prstDash val="solid"/>
            <a:tailEnd type="triangle"/>
          </a:ln>
          <a:effectLst/>
        </p:spPr>
      </p:cxnSp>
      <p:sp>
        <p:nvSpPr>
          <p:cNvPr id="24" name="TextBox 66"/>
          <p:cNvSpPr txBox="1"/>
          <p:nvPr/>
        </p:nvSpPr>
        <p:spPr>
          <a:xfrm>
            <a:off x="457801" y="3646097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8A1D9"/>
                </a:solidFill>
                <a:effectLst/>
                <a:uLnTx/>
                <a:uFillTx/>
                <a:latin typeface="Gill Sans MT" panose="020B0502020104020203" pitchFamily="34" charset="0"/>
              </a:rPr>
              <a:t>28 GHz</a:t>
            </a:r>
          </a:p>
        </p:txBody>
      </p:sp>
      <p:grpSp>
        <p:nvGrpSpPr>
          <p:cNvPr id="30" name="Grupo 29"/>
          <p:cNvGrpSpPr/>
          <p:nvPr/>
        </p:nvGrpSpPr>
        <p:grpSpPr>
          <a:xfrm>
            <a:off x="6231390" y="1444811"/>
            <a:ext cx="2900612" cy="1069777"/>
            <a:chOff x="6535192" y="1180245"/>
            <a:chExt cx="2900612" cy="1069777"/>
          </a:xfrm>
        </p:grpSpPr>
        <p:sp>
          <p:nvSpPr>
            <p:cNvPr id="19" name="Rounded Rectangle 61"/>
            <p:cNvSpPr/>
            <p:nvPr/>
          </p:nvSpPr>
          <p:spPr>
            <a:xfrm>
              <a:off x="6535192" y="1180246"/>
              <a:ext cx="533400" cy="304800"/>
            </a:xfrm>
            <a:prstGeom prst="roundRect">
              <a:avLst/>
            </a:prstGeom>
            <a:solidFill>
              <a:srgbClr val="08A1D9">
                <a:alpha val="50000"/>
              </a:srgbClr>
            </a:solidFill>
            <a:ln w="25400" cap="flat" cmpd="sng" algn="ctr">
              <a:solidFill>
                <a:srgbClr val="797B7E"/>
              </a:solidFill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Gill Sans MT"/>
              </a:endParaRPr>
            </a:p>
          </p:txBody>
        </p:sp>
        <p:sp>
          <p:nvSpPr>
            <p:cNvPr id="20" name="TextBox 62"/>
            <p:cNvSpPr txBox="1"/>
            <p:nvPr/>
          </p:nvSpPr>
          <p:spPr>
            <a:xfrm>
              <a:off x="7144792" y="1180245"/>
              <a:ext cx="2291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8A1D9"/>
                  </a:solidFill>
                  <a:effectLst/>
                  <a:uLnTx/>
                  <a:uFillTx/>
                  <a:latin typeface="Gill Sans MT" panose="020B0502020104020203" pitchFamily="34" charset="0"/>
                </a:rPr>
                <a:t>possible 5G cellular bands</a:t>
              </a:r>
            </a:p>
          </p:txBody>
        </p:sp>
        <p:sp>
          <p:nvSpPr>
            <p:cNvPr id="21" name="Rounded Rectangle 63"/>
            <p:cNvSpPr/>
            <p:nvPr/>
          </p:nvSpPr>
          <p:spPr>
            <a:xfrm>
              <a:off x="6535192" y="1561246"/>
              <a:ext cx="533400" cy="304800"/>
            </a:xfrm>
            <a:prstGeom prst="roundRect">
              <a:avLst/>
            </a:prstGeom>
            <a:solidFill>
              <a:srgbClr val="F96A1B">
                <a:alpha val="50000"/>
              </a:srgbClr>
            </a:solidFill>
            <a:ln w="25400" cap="flat" cmpd="sng" algn="ctr">
              <a:solidFill>
                <a:srgbClr val="797B7E"/>
              </a:solidFill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Gill Sans MT"/>
              </a:endParaRP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7144792" y="1561245"/>
              <a:ext cx="18501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Gill Sans MT" panose="020B0502020104020203" pitchFamily="34" charset="0"/>
                </a:rPr>
                <a:t>unlicensed spectrum</a:t>
              </a:r>
            </a:p>
          </p:txBody>
        </p:sp>
        <p:sp>
          <p:nvSpPr>
            <p:cNvPr id="25" name="Rounded Rectangle 67"/>
            <p:cNvSpPr/>
            <p:nvPr/>
          </p:nvSpPr>
          <p:spPr>
            <a:xfrm>
              <a:off x="6553200" y="1942246"/>
              <a:ext cx="533400" cy="304800"/>
            </a:xfrm>
            <a:prstGeom prst="roundRect">
              <a:avLst/>
            </a:prstGeom>
            <a:solidFill>
              <a:srgbClr val="7C984A">
                <a:lumMod val="75000"/>
                <a:alpha val="50000"/>
              </a:srgbClr>
            </a:solidFill>
            <a:ln w="25400" cap="flat" cmpd="sng" algn="ctr">
              <a:solidFill>
                <a:srgbClr val="797B7E"/>
              </a:solidFill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Gill Sans MT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7162800" y="1942245"/>
              <a:ext cx="1585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Gill Sans MT" panose="020B0502020104020203" pitchFamily="34" charset="0"/>
                </a:rPr>
                <a:t>automotive radar</a:t>
              </a:r>
            </a:p>
          </p:txBody>
        </p:sp>
      </p:grpSp>
      <p:sp>
        <p:nvSpPr>
          <p:cNvPr id="28" name="Flecha derecha 27"/>
          <p:cNvSpPr/>
          <p:nvPr/>
        </p:nvSpPr>
        <p:spPr>
          <a:xfrm>
            <a:off x="1091620" y="4652275"/>
            <a:ext cx="561674" cy="24428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lecha derecha 28"/>
          <p:cNvSpPr/>
          <p:nvPr/>
        </p:nvSpPr>
        <p:spPr>
          <a:xfrm>
            <a:off x="1066800" y="5300134"/>
            <a:ext cx="561674" cy="22604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 derecha 30"/>
          <p:cNvSpPr/>
          <p:nvPr/>
        </p:nvSpPr>
        <p:spPr>
          <a:xfrm>
            <a:off x="1066800" y="6206066"/>
            <a:ext cx="561674" cy="25134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74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30" y="274638"/>
            <a:ext cx="8355873" cy="1143000"/>
          </a:xfrm>
        </p:spPr>
        <p:txBody>
          <a:bodyPr>
            <a:normAutofit/>
          </a:bodyPr>
          <a:lstStyle/>
          <a:p>
            <a:r>
              <a:rPr lang="en-US" sz="2800" dirty="0"/>
              <a:t>Fundamentals on mmWave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836" y="3926449"/>
            <a:ext cx="8586263" cy="2052680"/>
          </a:xfrm>
        </p:spPr>
        <p:txBody>
          <a:bodyPr>
            <a:normAutofit fontScale="92500"/>
          </a:bodyPr>
          <a:lstStyle/>
          <a:p>
            <a:r>
              <a:rPr lang="en-US" sz="2400" dirty="0" err="1" smtClean="0"/>
              <a:t>MmWave</a:t>
            </a:r>
            <a:r>
              <a:rPr lang="en-US" sz="2400" dirty="0" smtClean="0"/>
              <a:t> communication is different</a:t>
            </a:r>
          </a:p>
          <a:p>
            <a:pPr lvl="1"/>
            <a:r>
              <a:rPr lang="en-US" sz="2000" dirty="0" smtClean="0"/>
              <a:t>Severe signal attenuation / sensitivity </a:t>
            </a:r>
            <a:r>
              <a:rPr lang="en-US" sz="2000" dirty="0"/>
              <a:t>to </a:t>
            </a:r>
            <a:r>
              <a:rPr lang="en-US" sz="2000" dirty="0" smtClean="0"/>
              <a:t>blockages</a:t>
            </a:r>
          </a:p>
          <a:p>
            <a:pPr lvl="1"/>
            <a:r>
              <a:rPr lang="en-US" sz="2000" dirty="0" smtClean="0"/>
              <a:t>Large antenna arrays </a:t>
            </a:r>
          </a:p>
          <a:p>
            <a:pPr lvl="1"/>
            <a:r>
              <a:rPr lang="en-US" sz="2000" dirty="0" smtClean="0"/>
              <a:t>Directional </a:t>
            </a:r>
            <a:r>
              <a:rPr lang="en-US" sz="2000" dirty="0"/>
              <a:t>beamforming </a:t>
            </a:r>
            <a:endParaRPr lang="en-US" sz="2000" dirty="0" smtClean="0"/>
          </a:p>
          <a:p>
            <a:r>
              <a:rPr lang="en-US" sz="2400" dirty="0" smtClean="0"/>
              <a:t>Large bandwidth enables high data rates and high accuracy for radar</a:t>
            </a:r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87" name="Rounded Rectangle 86"/>
          <p:cNvSpPr/>
          <p:nvPr/>
        </p:nvSpPr>
        <p:spPr>
          <a:xfrm>
            <a:off x="314019" y="5946495"/>
            <a:ext cx="8629017" cy="442674"/>
          </a:xfrm>
          <a:prstGeom prst="roundRect">
            <a:avLst/>
          </a:prstGeom>
          <a:solidFill>
            <a:srgbClr val="336699"/>
          </a:solidFill>
          <a:effectLst/>
        </p:spPr>
        <p:txBody>
          <a:bodyPr wrap="square" rtlCol="0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2000" dirty="0" smtClean="0">
                <a:solidFill>
                  <a:srgbClr val="FFFFFF"/>
                </a:solidFill>
                <a:latin typeface="Gill Sans MT"/>
                <a:cs typeface="Gill Sans MT"/>
              </a:rPr>
              <a:t>Knowledge on </a:t>
            </a:r>
            <a:r>
              <a:rPr lang="en-US" sz="2000" dirty="0" err="1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lang="en-US" sz="2000" dirty="0" err="1" smtClean="0">
                <a:solidFill>
                  <a:srgbClr val="FFFFFF"/>
                </a:solidFill>
                <a:latin typeface="Gill Sans MT"/>
                <a:cs typeface="Gill Sans MT"/>
              </a:rPr>
              <a:t>mWave</a:t>
            </a:r>
            <a:r>
              <a:rPr lang="en-US" sz="2000" dirty="0" smtClean="0">
                <a:solidFill>
                  <a:srgbClr val="FFFFFF"/>
                </a:solidFill>
                <a:latin typeface="Gill Sans MT"/>
                <a:cs typeface="Gill Sans MT"/>
              </a:rPr>
              <a:t> communication will guide joint radar &amp; comm.</a:t>
            </a:r>
            <a:endParaRPr lang="en-US" sz="2000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453668" y="2175635"/>
            <a:ext cx="8552873" cy="1741402"/>
            <a:chOff x="387926" y="2123996"/>
            <a:chExt cx="8552873" cy="1741402"/>
          </a:xfrm>
        </p:grpSpPr>
        <p:sp>
          <p:nvSpPr>
            <p:cNvPr id="39" name="Rectángulo 38"/>
            <p:cNvSpPr/>
            <p:nvPr/>
          </p:nvSpPr>
          <p:spPr>
            <a:xfrm>
              <a:off x="387926" y="2210568"/>
              <a:ext cx="8552873" cy="16548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0" name="Picture 60" descr="Machovka-orange-ca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187" y="3223623"/>
              <a:ext cx="1614322" cy="533399"/>
            </a:xfrm>
            <a:prstGeom prst="rect">
              <a:avLst/>
            </a:prstGeom>
          </p:spPr>
        </p:pic>
        <p:sp>
          <p:nvSpPr>
            <p:cNvPr id="42" name="TextBox 64"/>
            <p:cNvSpPr txBox="1"/>
            <p:nvPr/>
          </p:nvSpPr>
          <p:spPr>
            <a:xfrm>
              <a:off x="2599849" y="2123996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800000"/>
                  </a:solidFill>
                  <a:latin typeface="Gill Sans MT"/>
                  <a:cs typeface="Gill Sans MT"/>
                </a:rPr>
                <a:t> </a:t>
              </a:r>
              <a:endParaRPr lang="en-US" sz="1400" baseline="-25000" dirty="0" smtClean="0">
                <a:solidFill>
                  <a:srgbClr val="800000"/>
                </a:solidFill>
                <a:latin typeface="Gill Sans MT"/>
                <a:cs typeface="Gill Sans MT"/>
              </a:endParaRPr>
            </a:p>
          </p:txBody>
        </p:sp>
        <p:pic>
          <p:nvPicPr>
            <p:cNvPr id="46" name="Content Placeholder 11" descr="Machovka-car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17" b="11517"/>
            <a:stretch>
              <a:fillRect/>
            </a:stretch>
          </p:blipFill>
          <p:spPr>
            <a:xfrm>
              <a:off x="4548163" y="2297855"/>
              <a:ext cx="1950171" cy="448419"/>
            </a:xfrm>
            <a:prstGeom prst="rect">
              <a:avLst/>
            </a:prstGeom>
          </p:spPr>
        </p:pic>
        <p:pic>
          <p:nvPicPr>
            <p:cNvPr id="53" name="Picture 28" descr="0aa4dbf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3945" y="3153307"/>
              <a:ext cx="1587885" cy="565023"/>
            </a:xfrm>
            <a:prstGeom prst="rect">
              <a:avLst/>
            </a:prstGeom>
          </p:spPr>
        </p:pic>
        <p:cxnSp>
          <p:nvCxnSpPr>
            <p:cNvPr id="54" name="Conector recto 53"/>
            <p:cNvCxnSpPr>
              <a:stCxn id="39" idx="1"/>
              <a:endCxn id="39" idx="3"/>
            </p:cNvCxnSpPr>
            <p:nvPr/>
          </p:nvCxnSpPr>
          <p:spPr>
            <a:xfrm>
              <a:off x="387926" y="3037983"/>
              <a:ext cx="8552873" cy="0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Shape 407"/>
            <p:cNvSpPr/>
            <p:nvPr/>
          </p:nvSpPr>
          <p:spPr>
            <a:xfrm>
              <a:off x="2056525" y="3196986"/>
              <a:ext cx="2005429" cy="410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0" y="11226"/>
                  </a:moveTo>
                  <a:lnTo>
                    <a:pt x="11781" y="0"/>
                  </a:lnTo>
                  <a:cubicBezTo>
                    <a:pt x="11781" y="0"/>
                    <a:pt x="16828" y="323"/>
                    <a:pt x="17148" y="482"/>
                  </a:cubicBezTo>
                  <a:cubicBezTo>
                    <a:pt x="17469" y="641"/>
                    <a:pt x="20266" y="3817"/>
                    <a:pt x="20266" y="3817"/>
                  </a:cubicBezTo>
                  <a:lnTo>
                    <a:pt x="21400" y="7892"/>
                  </a:lnTo>
                  <a:cubicBezTo>
                    <a:pt x="21400" y="7892"/>
                    <a:pt x="21484" y="11959"/>
                    <a:pt x="21542" y="12708"/>
                  </a:cubicBezTo>
                  <a:cubicBezTo>
                    <a:pt x="21600" y="13458"/>
                    <a:pt x="20788" y="15965"/>
                    <a:pt x="20692" y="16784"/>
                  </a:cubicBezTo>
                  <a:cubicBezTo>
                    <a:pt x="20595" y="17603"/>
                    <a:pt x="19274" y="20118"/>
                    <a:pt x="19274" y="20118"/>
                  </a:cubicBezTo>
                  <a:lnTo>
                    <a:pt x="15873" y="21600"/>
                  </a:lnTo>
                  <a:lnTo>
                    <a:pt x="11905" y="21600"/>
                  </a:lnTo>
                  <a:lnTo>
                    <a:pt x="0" y="11226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</a:gradFill>
            <a:ln w="12700">
              <a:solidFill>
                <a:srgbClr val="000000">
                  <a:alpha val="41000"/>
                </a:srgbClr>
              </a:solidFill>
              <a:custDash>
                <a:ds d="200000" sp="200000"/>
              </a:custDash>
              <a:miter lim="400000"/>
            </a:ln>
          </p:spPr>
          <p:txBody>
            <a:bodyPr lIns="40004" tIns="40004" rIns="40004" bIns="40004" anchor="ctr"/>
            <a:lstStyle/>
            <a:p>
              <a:pPr lvl="0" defTabSz="511175">
                <a:defRPr sz="3600"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dirty="0"/>
            </a:p>
          </p:txBody>
        </p:sp>
        <p:sp>
          <p:nvSpPr>
            <p:cNvPr id="41" name="Shape 407"/>
            <p:cNvSpPr/>
            <p:nvPr/>
          </p:nvSpPr>
          <p:spPr>
            <a:xfrm rot="19225153">
              <a:off x="1826282" y="2468776"/>
              <a:ext cx="1884116" cy="598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0" y="11226"/>
                  </a:moveTo>
                  <a:lnTo>
                    <a:pt x="11781" y="0"/>
                  </a:lnTo>
                  <a:cubicBezTo>
                    <a:pt x="11781" y="0"/>
                    <a:pt x="16828" y="323"/>
                    <a:pt x="17148" y="482"/>
                  </a:cubicBezTo>
                  <a:cubicBezTo>
                    <a:pt x="17469" y="641"/>
                    <a:pt x="20266" y="3817"/>
                    <a:pt x="20266" y="3817"/>
                  </a:cubicBezTo>
                  <a:lnTo>
                    <a:pt x="21400" y="7892"/>
                  </a:lnTo>
                  <a:cubicBezTo>
                    <a:pt x="21400" y="7892"/>
                    <a:pt x="21484" y="11959"/>
                    <a:pt x="21542" y="12708"/>
                  </a:cubicBezTo>
                  <a:cubicBezTo>
                    <a:pt x="21600" y="13458"/>
                    <a:pt x="20788" y="15965"/>
                    <a:pt x="20692" y="16784"/>
                  </a:cubicBezTo>
                  <a:cubicBezTo>
                    <a:pt x="20595" y="17603"/>
                    <a:pt x="19274" y="20118"/>
                    <a:pt x="19274" y="20118"/>
                  </a:cubicBezTo>
                  <a:lnTo>
                    <a:pt x="15873" y="21600"/>
                  </a:lnTo>
                  <a:lnTo>
                    <a:pt x="11905" y="21600"/>
                  </a:lnTo>
                  <a:lnTo>
                    <a:pt x="0" y="112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rgbClr val="000000">
                  <a:alpha val="41000"/>
                </a:srgbClr>
              </a:solidFill>
              <a:custDash>
                <a:ds d="200000" sp="200000"/>
              </a:custDash>
              <a:miter lim="400000"/>
            </a:ln>
          </p:spPr>
          <p:txBody>
            <a:bodyPr lIns="40004" tIns="40004" rIns="40004" bIns="40004" anchor="ctr"/>
            <a:lstStyle/>
            <a:p>
              <a:pPr lvl="0" defTabSz="511175">
                <a:defRPr sz="3600"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dirty="0"/>
            </a:p>
          </p:txBody>
        </p:sp>
        <p:sp>
          <p:nvSpPr>
            <p:cNvPr id="55" name="Shape 407"/>
            <p:cNvSpPr/>
            <p:nvPr/>
          </p:nvSpPr>
          <p:spPr>
            <a:xfrm rot="11179977">
              <a:off x="3611761" y="3243359"/>
              <a:ext cx="1449469" cy="416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0" y="11226"/>
                  </a:moveTo>
                  <a:lnTo>
                    <a:pt x="11781" y="0"/>
                  </a:lnTo>
                  <a:cubicBezTo>
                    <a:pt x="11781" y="0"/>
                    <a:pt x="16828" y="323"/>
                    <a:pt x="17148" y="482"/>
                  </a:cubicBezTo>
                  <a:cubicBezTo>
                    <a:pt x="17469" y="641"/>
                    <a:pt x="20266" y="3817"/>
                    <a:pt x="20266" y="3817"/>
                  </a:cubicBezTo>
                  <a:lnTo>
                    <a:pt x="21400" y="7892"/>
                  </a:lnTo>
                  <a:cubicBezTo>
                    <a:pt x="21400" y="7892"/>
                    <a:pt x="21484" y="11959"/>
                    <a:pt x="21542" y="12708"/>
                  </a:cubicBezTo>
                  <a:cubicBezTo>
                    <a:pt x="21600" y="13458"/>
                    <a:pt x="20788" y="15965"/>
                    <a:pt x="20692" y="16784"/>
                  </a:cubicBezTo>
                  <a:cubicBezTo>
                    <a:pt x="20595" y="17603"/>
                    <a:pt x="19274" y="20118"/>
                    <a:pt x="19274" y="20118"/>
                  </a:cubicBezTo>
                  <a:lnTo>
                    <a:pt x="15873" y="21600"/>
                  </a:lnTo>
                  <a:lnTo>
                    <a:pt x="11905" y="21600"/>
                  </a:lnTo>
                  <a:lnTo>
                    <a:pt x="0" y="11226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</a:gradFill>
            <a:ln w="12700">
              <a:solidFill>
                <a:srgbClr val="000000">
                  <a:alpha val="41000"/>
                </a:srgbClr>
              </a:solidFill>
              <a:custDash>
                <a:ds d="200000" sp="200000"/>
              </a:custDash>
              <a:miter lim="400000"/>
            </a:ln>
          </p:spPr>
          <p:txBody>
            <a:bodyPr lIns="40004" tIns="40004" rIns="40004" bIns="40004" anchor="ctr"/>
            <a:lstStyle/>
            <a:p>
              <a:pPr lvl="0" defTabSz="511175">
                <a:defRPr sz="3600"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dirty="0"/>
            </a:p>
          </p:txBody>
        </p:sp>
      </p:grpSp>
      <p:sp>
        <p:nvSpPr>
          <p:cNvPr id="36" name="Shape 407"/>
          <p:cNvSpPr/>
          <p:nvPr/>
        </p:nvSpPr>
        <p:spPr>
          <a:xfrm rot="18648438">
            <a:off x="6446671" y="2729419"/>
            <a:ext cx="1378296" cy="429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0" y="11226"/>
                </a:moveTo>
                <a:lnTo>
                  <a:pt x="11781" y="0"/>
                </a:lnTo>
                <a:cubicBezTo>
                  <a:pt x="11781" y="0"/>
                  <a:pt x="16828" y="323"/>
                  <a:pt x="17148" y="482"/>
                </a:cubicBezTo>
                <a:cubicBezTo>
                  <a:pt x="17469" y="641"/>
                  <a:pt x="20266" y="3817"/>
                  <a:pt x="20266" y="3817"/>
                </a:cubicBezTo>
                <a:lnTo>
                  <a:pt x="21400" y="7892"/>
                </a:lnTo>
                <a:cubicBezTo>
                  <a:pt x="21400" y="7892"/>
                  <a:pt x="21484" y="11959"/>
                  <a:pt x="21542" y="12708"/>
                </a:cubicBezTo>
                <a:cubicBezTo>
                  <a:pt x="21600" y="13458"/>
                  <a:pt x="20788" y="15965"/>
                  <a:pt x="20692" y="16784"/>
                </a:cubicBezTo>
                <a:cubicBezTo>
                  <a:pt x="20595" y="17603"/>
                  <a:pt x="19274" y="20118"/>
                  <a:pt x="19274" y="20118"/>
                </a:cubicBezTo>
                <a:lnTo>
                  <a:pt x="15873" y="21600"/>
                </a:lnTo>
                <a:lnTo>
                  <a:pt x="11905" y="21600"/>
                </a:lnTo>
                <a:lnTo>
                  <a:pt x="0" y="1122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</a:gradFill>
          <a:ln w="12700">
            <a:solidFill>
              <a:srgbClr val="000000">
                <a:alpha val="41000"/>
              </a:srgbClr>
            </a:solidFill>
            <a:custDash>
              <a:ds d="200000" sp="200000"/>
            </a:custDash>
            <a:miter lim="400000"/>
          </a:ln>
        </p:spPr>
        <p:txBody>
          <a:bodyPr lIns="40004" tIns="40004" rIns="40004" bIns="40004" anchor="ctr"/>
          <a:lstStyle/>
          <a:p>
            <a:pPr lvl="0" defTabSz="511175">
              <a:defRPr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</p:txBody>
      </p:sp>
      <p:sp>
        <p:nvSpPr>
          <p:cNvPr id="37" name="Shape 407"/>
          <p:cNvSpPr/>
          <p:nvPr/>
        </p:nvSpPr>
        <p:spPr>
          <a:xfrm rot="8219797">
            <a:off x="8251702" y="1303734"/>
            <a:ext cx="494762" cy="1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0" y="11226"/>
                </a:moveTo>
                <a:lnTo>
                  <a:pt x="11781" y="0"/>
                </a:lnTo>
                <a:cubicBezTo>
                  <a:pt x="11781" y="0"/>
                  <a:pt x="16828" y="323"/>
                  <a:pt x="17148" y="482"/>
                </a:cubicBezTo>
                <a:cubicBezTo>
                  <a:pt x="17469" y="641"/>
                  <a:pt x="20266" y="3817"/>
                  <a:pt x="20266" y="3817"/>
                </a:cubicBezTo>
                <a:lnTo>
                  <a:pt x="21400" y="7892"/>
                </a:lnTo>
                <a:cubicBezTo>
                  <a:pt x="21400" y="7892"/>
                  <a:pt x="21484" y="11959"/>
                  <a:pt x="21542" y="12708"/>
                </a:cubicBezTo>
                <a:cubicBezTo>
                  <a:pt x="21600" y="13458"/>
                  <a:pt x="20788" y="15965"/>
                  <a:pt x="20692" y="16784"/>
                </a:cubicBezTo>
                <a:cubicBezTo>
                  <a:pt x="20595" y="17603"/>
                  <a:pt x="19274" y="20118"/>
                  <a:pt x="19274" y="20118"/>
                </a:cubicBezTo>
                <a:lnTo>
                  <a:pt x="15873" y="21600"/>
                </a:lnTo>
                <a:lnTo>
                  <a:pt x="11905" y="21600"/>
                </a:lnTo>
                <a:lnTo>
                  <a:pt x="0" y="1122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</a:gradFill>
          <a:ln w="12700">
            <a:solidFill>
              <a:srgbClr val="000000">
                <a:alpha val="41000"/>
              </a:srgbClr>
            </a:solidFill>
            <a:custDash>
              <a:ds d="200000" sp="200000"/>
            </a:custDash>
            <a:miter lim="400000"/>
          </a:ln>
        </p:spPr>
        <p:txBody>
          <a:bodyPr lIns="40004" tIns="40004" rIns="40004" bIns="40004" anchor="ctr"/>
          <a:lstStyle/>
          <a:p>
            <a:pPr lvl="0" defTabSz="511175">
              <a:defRPr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</p:txBody>
      </p:sp>
      <p:pic>
        <p:nvPicPr>
          <p:cNvPr id="61" name="Imagen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8" y="1226188"/>
            <a:ext cx="732570" cy="101705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19" y="1088184"/>
            <a:ext cx="1243802" cy="1293061"/>
          </a:xfrm>
          <a:prstGeom prst="rect">
            <a:avLst/>
          </a:prstGeom>
        </p:spPr>
      </p:pic>
      <p:sp>
        <p:nvSpPr>
          <p:cNvPr id="64" name="Shape 452"/>
          <p:cNvSpPr/>
          <p:nvPr/>
        </p:nvSpPr>
        <p:spPr>
          <a:xfrm flipV="1">
            <a:off x="2163979" y="1988737"/>
            <a:ext cx="1648387" cy="1397349"/>
          </a:xfrm>
          <a:prstGeom prst="line">
            <a:avLst/>
          </a:prstGeom>
          <a:noFill/>
          <a:ln w="63500" cap="flat">
            <a:solidFill>
              <a:schemeClr val="accent6">
                <a:lumMod val="7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1959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" name="Shape 452"/>
          <p:cNvSpPr/>
          <p:nvPr/>
        </p:nvSpPr>
        <p:spPr>
          <a:xfrm>
            <a:off x="2196387" y="3466997"/>
            <a:ext cx="2646614" cy="33272"/>
          </a:xfrm>
          <a:prstGeom prst="line">
            <a:avLst/>
          </a:pr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1959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8" name="Shape 440"/>
          <p:cNvSpPr/>
          <p:nvPr/>
        </p:nvSpPr>
        <p:spPr>
          <a:xfrm rot="1753188">
            <a:off x="3940553" y="2385212"/>
            <a:ext cx="700032" cy="254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21545" y="11226"/>
                </a:moveTo>
                <a:lnTo>
                  <a:pt x="9764" y="0"/>
                </a:lnTo>
                <a:cubicBezTo>
                  <a:pt x="9764" y="0"/>
                  <a:pt x="4717" y="323"/>
                  <a:pt x="4397" y="482"/>
                </a:cubicBezTo>
                <a:cubicBezTo>
                  <a:pt x="4076" y="641"/>
                  <a:pt x="1279" y="3817"/>
                  <a:pt x="1279" y="3817"/>
                </a:cubicBezTo>
                <a:lnTo>
                  <a:pt x="145" y="7892"/>
                </a:lnTo>
                <a:cubicBezTo>
                  <a:pt x="145" y="7892"/>
                  <a:pt x="61" y="11959"/>
                  <a:pt x="3" y="12708"/>
                </a:cubicBezTo>
                <a:cubicBezTo>
                  <a:pt x="-55" y="13458"/>
                  <a:pt x="757" y="15965"/>
                  <a:pt x="853" y="16784"/>
                </a:cubicBezTo>
                <a:cubicBezTo>
                  <a:pt x="950" y="17603"/>
                  <a:pt x="2271" y="20118"/>
                  <a:pt x="2271" y="20118"/>
                </a:cubicBezTo>
                <a:lnTo>
                  <a:pt x="5672" y="21600"/>
                </a:lnTo>
                <a:lnTo>
                  <a:pt x="9640" y="21600"/>
                </a:lnTo>
                <a:lnTo>
                  <a:pt x="21545" y="1122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solidFill>
              <a:srgbClr val="000000">
                <a:alpha val="41000"/>
              </a:srgb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50330">
              <a:defRPr sz="40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5" name="Shape 452"/>
          <p:cNvSpPr/>
          <p:nvPr/>
        </p:nvSpPr>
        <p:spPr>
          <a:xfrm>
            <a:off x="3879581" y="1997642"/>
            <a:ext cx="647486" cy="542605"/>
          </a:xfrm>
          <a:prstGeom prst="line">
            <a:avLst/>
          </a:prstGeom>
          <a:noFill/>
          <a:ln w="63500" cap="flat">
            <a:solidFill>
              <a:schemeClr val="accent6">
                <a:lumMod val="75000"/>
              </a:schemeClr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1959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69" name="BS_with_cylinder_array_2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21903" y="1005724"/>
            <a:ext cx="253149" cy="1237516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sp>
        <p:nvSpPr>
          <p:cNvPr id="70" name="Shape 455"/>
          <p:cNvSpPr/>
          <p:nvPr/>
        </p:nvSpPr>
        <p:spPr>
          <a:xfrm>
            <a:off x="1518105" y="1400582"/>
            <a:ext cx="1381846" cy="538659"/>
          </a:xfrm>
          <a:prstGeom prst="rect">
            <a:avLst/>
          </a:prstGeom>
          <a:noFill/>
          <a:ln w="12700" cap="flat">
            <a:noFill/>
            <a:round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l" defTabSz="914400">
              <a:buClr>
                <a:srgbClr val="FF2600"/>
              </a:buClr>
              <a:buFont typeface="Gill Sans MT"/>
              <a:defRPr sz="4200" b="1">
                <a:solidFill>
                  <a:srgbClr val="861001"/>
                </a:solidFill>
                <a:uFill>
                  <a:solidFill>
                    <a:srgbClr val="FF2600"/>
                  </a:solidFill>
                </a:u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s-ES" sz="1600" dirty="0" err="1">
                <a:solidFill>
                  <a:srgbClr val="C00000"/>
                </a:solidFill>
                <a:latin typeface="GillSans"/>
              </a:rPr>
              <a:t>d</a:t>
            </a:r>
            <a:r>
              <a:rPr lang="es-ES" sz="1600" dirty="0" err="1" smtClean="0">
                <a:solidFill>
                  <a:srgbClr val="C00000"/>
                </a:solidFill>
                <a:latin typeface="GillSans"/>
              </a:rPr>
              <a:t>irectional</a:t>
            </a:r>
            <a:r>
              <a:rPr lang="es-ES" sz="1600" dirty="0" smtClean="0">
                <a:solidFill>
                  <a:srgbClr val="C00000"/>
                </a:solidFill>
                <a:latin typeface="GillSans"/>
              </a:rPr>
              <a:t> </a:t>
            </a:r>
            <a:r>
              <a:rPr sz="1600" dirty="0" smtClean="0">
                <a:solidFill>
                  <a:srgbClr val="C00000"/>
                </a:solidFill>
                <a:latin typeface="GillSans"/>
              </a:rPr>
              <a:t>b</a:t>
            </a:r>
            <a:r>
              <a:rPr lang="es-ES" sz="1600" dirty="0" err="1" smtClean="0">
                <a:solidFill>
                  <a:srgbClr val="C00000"/>
                </a:solidFill>
                <a:latin typeface="GillSans"/>
              </a:rPr>
              <a:t>eamforming</a:t>
            </a:r>
            <a:endParaRPr sz="1600" dirty="0">
              <a:solidFill>
                <a:srgbClr val="C00000"/>
              </a:solidFill>
              <a:latin typeface="GillSans"/>
            </a:endParaRPr>
          </a:p>
        </p:txBody>
      </p:sp>
      <p:cxnSp>
        <p:nvCxnSpPr>
          <p:cNvPr id="71" name="Conector recto de flecha 70"/>
          <p:cNvCxnSpPr/>
          <p:nvPr/>
        </p:nvCxnSpPr>
        <p:spPr>
          <a:xfrm>
            <a:off x="2196386" y="1965789"/>
            <a:ext cx="703565" cy="669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/>
          <p:cNvCxnSpPr/>
          <p:nvPr/>
        </p:nvCxnSpPr>
        <p:spPr>
          <a:xfrm>
            <a:off x="2163979" y="1967418"/>
            <a:ext cx="952600" cy="14186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Shape 452"/>
          <p:cNvSpPr/>
          <p:nvPr/>
        </p:nvSpPr>
        <p:spPr>
          <a:xfrm flipV="1">
            <a:off x="6683543" y="1303720"/>
            <a:ext cx="1906308" cy="2155049"/>
          </a:xfrm>
          <a:prstGeom prst="line">
            <a:avLst/>
          </a:prstGeom>
          <a:noFill/>
          <a:ln w="63500" cap="flat">
            <a:solidFill>
              <a:schemeClr val="accent3">
                <a:lumMod val="50000"/>
              </a:schemeClr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1959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77" name="images.jpg"/>
          <p:cNvPicPr/>
          <p:nvPr/>
        </p:nvPicPr>
        <p:blipFill>
          <a:blip r:embed="rId9">
            <a:extLst/>
          </a:blip>
          <a:srcRect/>
          <a:stretch>
            <a:fillRect/>
          </a:stretch>
        </p:blipFill>
        <p:spPr>
          <a:xfrm flipH="1">
            <a:off x="7548100" y="1566249"/>
            <a:ext cx="537838" cy="686546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sp>
        <p:nvSpPr>
          <p:cNvPr id="79" name="Multiplicar 78"/>
          <p:cNvSpPr/>
          <p:nvPr/>
        </p:nvSpPr>
        <p:spPr>
          <a:xfrm rot="1503730">
            <a:off x="8080060" y="1502285"/>
            <a:ext cx="335551" cy="333718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Shape 455"/>
          <p:cNvSpPr/>
          <p:nvPr/>
        </p:nvSpPr>
        <p:spPr>
          <a:xfrm>
            <a:off x="7236522" y="1282721"/>
            <a:ext cx="896239" cy="328408"/>
          </a:xfrm>
          <a:prstGeom prst="rect">
            <a:avLst/>
          </a:prstGeom>
          <a:noFill/>
          <a:ln w="12700" cap="flat">
            <a:noFill/>
            <a:round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l" defTabSz="914400">
              <a:buClr>
                <a:srgbClr val="FF2600"/>
              </a:buClr>
              <a:buFont typeface="Gill Sans MT"/>
              <a:defRPr sz="4200" b="1">
                <a:solidFill>
                  <a:srgbClr val="861001"/>
                </a:solidFill>
                <a:uFill>
                  <a:solidFill>
                    <a:srgbClr val="FF2600"/>
                  </a:solidFill>
                </a:u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1600" dirty="0">
                <a:solidFill>
                  <a:srgbClr val="FF0000"/>
                </a:solidFill>
                <a:latin typeface="GillSans"/>
              </a:rPr>
              <a:t>blockage </a:t>
            </a:r>
            <a:endParaRPr lang="es-ES" sz="1600" dirty="0" smtClean="0">
              <a:solidFill>
                <a:srgbClr val="FF0000"/>
              </a:solidFill>
              <a:latin typeface="GillSans"/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7917069" y="2233448"/>
            <a:ext cx="1691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s-E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Sans"/>
              </a:rPr>
              <a:t>mmWave</a:t>
            </a:r>
            <a:endParaRPr lang="es-E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GillSans"/>
            </a:endParaRP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illSans"/>
              </a:rPr>
              <a:t>b</a:t>
            </a:r>
            <a:r>
              <a: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Sans"/>
              </a:rPr>
              <a:t>ase </a:t>
            </a:r>
            <a:r>
              <a:rPr lang="es-E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Sans"/>
              </a:rPr>
              <a:t>station</a:t>
            </a:r>
            <a:endParaRPr lang="es-E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GillSans"/>
            </a:endParaRPr>
          </a:p>
        </p:txBody>
      </p:sp>
      <p:sp>
        <p:nvSpPr>
          <p:cNvPr id="32" name="TextBox 65"/>
          <p:cNvSpPr txBox="1"/>
          <p:nvPr/>
        </p:nvSpPr>
        <p:spPr>
          <a:xfrm>
            <a:off x="6804403" y="3409051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Gill Sans MT"/>
                <a:cs typeface="Gill Sans MT"/>
              </a:rPr>
              <a:t>V2I communication </a:t>
            </a:r>
          </a:p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  <a:latin typeface="Gill Sans MT"/>
                <a:cs typeface="Gill Sans MT"/>
              </a:rPr>
              <a:t>beam</a:t>
            </a:r>
            <a:endParaRPr lang="en-US" sz="1400" b="1" baseline="-25000" dirty="0" smtClean="0">
              <a:solidFill>
                <a:schemeClr val="accent3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cxnSp>
        <p:nvCxnSpPr>
          <p:cNvPr id="33" name="Straight Arrow Connector 13"/>
          <p:cNvCxnSpPr/>
          <p:nvPr/>
        </p:nvCxnSpPr>
        <p:spPr>
          <a:xfrm>
            <a:off x="7406026" y="3097364"/>
            <a:ext cx="221412" cy="3861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prstDash val="sysDot"/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65"/>
          <p:cNvSpPr txBox="1"/>
          <p:nvPr/>
        </p:nvSpPr>
        <p:spPr>
          <a:xfrm>
            <a:off x="3351995" y="2798136"/>
            <a:ext cx="275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Gill Sans MT"/>
                <a:cs typeface="Gill Sans MT"/>
              </a:rPr>
              <a:t>V2V communication beam</a:t>
            </a:r>
            <a:endParaRPr lang="en-US" sz="1400" b="1" baseline="-25000" dirty="0" smtClean="0">
              <a:solidFill>
                <a:schemeClr val="accent5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cxnSp>
        <p:nvCxnSpPr>
          <p:cNvPr id="43" name="Straight Arrow Connector 13"/>
          <p:cNvCxnSpPr/>
          <p:nvPr/>
        </p:nvCxnSpPr>
        <p:spPr>
          <a:xfrm flipV="1">
            <a:off x="4523006" y="3053136"/>
            <a:ext cx="181798" cy="23225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prstDash val="sysDot"/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4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/>
          <p:cNvSpPr/>
          <p:nvPr/>
        </p:nvSpPr>
        <p:spPr>
          <a:xfrm>
            <a:off x="1062800" y="2277895"/>
            <a:ext cx="7166440" cy="167933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Multiplicar 51"/>
          <p:cNvSpPr/>
          <p:nvPr/>
        </p:nvSpPr>
        <p:spPr>
          <a:xfrm>
            <a:off x="5716850" y="1304742"/>
            <a:ext cx="662488" cy="655730"/>
          </a:xfrm>
          <a:prstGeom prst="mathMultiply">
            <a:avLst/>
          </a:prstGeom>
          <a:solidFill>
            <a:srgbClr val="CC3300"/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Making mmWave work for vehicles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8350" y="4488972"/>
            <a:ext cx="8552987" cy="146758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Choosing the </a:t>
            </a:r>
            <a:r>
              <a:rPr lang="en-US" sz="2000" dirty="0" err="1" smtClean="0"/>
              <a:t>beamwidth</a:t>
            </a:r>
            <a:r>
              <a:rPr lang="en-US" sz="2000" dirty="0" smtClean="0"/>
              <a:t> in joint radar-communication mmWave systems</a:t>
            </a:r>
          </a:p>
          <a:p>
            <a:pPr lvl="1"/>
            <a:r>
              <a:rPr lang="en-US" sz="1800" dirty="0" smtClean="0"/>
              <a:t>Account for mobility and beam pointing error*</a:t>
            </a:r>
          </a:p>
          <a:p>
            <a:r>
              <a:rPr lang="en-US" sz="2000" dirty="0" smtClean="0"/>
              <a:t>Optimum beam is “pointy” but not too narrow</a:t>
            </a:r>
          </a:p>
          <a:p>
            <a:pPr lvl="1"/>
            <a:endParaRPr lang="en-US" sz="1600" dirty="0" smtClean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Rectángulo 3"/>
          <p:cNvSpPr/>
          <p:nvPr/>
        </p:nvSpPr>
        <p:spPr>
          <a:xfrm>
            <a:off x="468350" y="5924004"/>
            <a:ext cx="84191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*V</a:t>
            </a:r>
            <a:r>
              <a:rPr lang="en-US" sz="1400" dirty="0"/>
              <a:t>. </a:t>
            </a:r>
            <a:r>
              <a:rPr lang="en-US" sz="1400" dirty="0" err="1"/>
              <a:t>Va</a:t>
            </a:r>
            <a:r>
              <a:rPr lang="en-US" sz="1400" dirty="0"/>
              <a:t> and </a:t>
            </a:r>
            <a:r>
              <a:rPr lang="en-US" sz="1400" dirty="0" smtClean="0"/>
              <a:t>R. </a:t>
            </a:r>
            <a:r>
              <a:rPr lang="en-US" sz="1400" dirty="0"/>
              <a:t>W. Heath Jr., “Basic relationship between channel coherence time and </a:t>
            </a:r>
            <a:r>
              <a:rPr lang="en-US" sz="1400" dirty="0" err="1"/>
              <a:t>beamwidth</a:t>
            </a:r>
            <a:r>
              <a:rPr lang="en-US" sz="1400" dirty="0"/>
              <a:t> in vehicular channels,” to appear in VTC-Fall, Sept. 2015.</a:t>
            </a:r>
          </a:p>
        </p:txBody>
      </p:sp>
      <p:cxnSp>
        <p:nvCxnSpPr>
          <p:cNvPr id="10" name="Straight Connector 25"/>
          <p:cNvCxnSpPr/>
          <p:nvPr/>
        </p:nvCxnSpPr>
        <p:spPr>
          <a:xfrm flipV="1">
            <a:off x="1062800" y="3969793"/>
            <a:ext cx="7166440" cy="1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Straight Connector 26"/>
          <p:cNvCxnSpPr/>
          <p:nvPr/>
        </p:nvCxnSpPr>
        <p:spPr>
          <a:xfrm>
            <a:off x="1062800" y="2983448"/>
            <a:ext cx="7166440" cy="0"/>
          </a:xfrm>
          <a:prstGeom prst="line">
            <a:avLst/>
          </a:prstGeom>
          <a:noFill/>
          <a:ln w="25400" cap="flat" cmpd="sng" algn="ctr">
            <a:solidFill>
              <a:srgbClr val="FFFF00"/>
            </a:solidFill>
            <a:prstDash val="dash"/>
          </a:ln>
          <a:effectLst/>
        </p:spPr>
      </p:cxnSp>
      <p:pic>
        <p:nvPicPr>
          <p:cNvPr id="37" name="Picture 30" descr="Machovka-orange-car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57" y="3217667"/>
            <a:ext cx="1513189" cy="629620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2287448" y="39866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4263144" y="396766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B</a:t>
            </a:r>
            <a:endParaRPr lang="es-ES" b="1" dirty="0"/>
          </a:p>
        </p:txBody>
      </p:sp>
      <p:pic>
        <p:nvPicPr>
          <p:cNvPr id="15" name="Picture 30" descr="Machovka-orange-car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18" y="3181708"/>
            <a:ext cx="1513189" cy="629620"/>
          </a:xfrm>
          <a:prstGeom prst="rect">
            <a:avLst/>
          </a:prstGeom>
        </p:spPr>
      </p:pic>
      <p:sp>
        <p:nvSpPr>
          <p:cNvPr id="39" name="Shape 407"/>
          <p:cNvSpPr/>
          <p:nvPr/>
        </p:nvSpPr>
        <p:spPr>
          <a:xfrm rot="18236313">
            <a:off x="4543223" y="2529883"/>
            <a:ext cx="1648562" cy="325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0" y="11226"/>
                </a:moveTo>
                <a:lnTo>
                  <a:pt x="11781" y="0"/>
                </a:lnTo>
                <a:cubicBezTo>
                  <a:pt x="11781" y="0"/>
                  <a:pt x="16828" y="323"/>
                  <a:pt x="17148" y="482"/>
                </a:cubicBezTo>
                <a:cubicBezTo>
                  <a:pt x="17469" y="641"/>
                  <a:pt x="20266" y="3817"/>
                  <a:pt x="20266" y="3817"/>
                </a:cubicBezTo>
                <a:lnTo>
                  <a:pt x="21400" y="7892"/>
                </a:lnTo>
                <a:cubicBezTo>
                  <a:pt x="21400" y="7892"/>
                  <a:pt x="21484" y="11959"/>
                  <a:pt x="21542" y="12708"/>
                </a:cubicBezTo>
                <a:cubicBezTo>
                  <a:pt x="21600" y="13458"/>
                  <a:pt x="20788" y="15965"/>
                  <a:pt x="20692" y="16784"/>
                </a:cubicBezTo>
                <a:cubicBezTo>
                  <a:pt x="20595" y="17603"/>
                  <a:pt x="19274" y="20118"/>
                  <a:pt x="19274" y="20118"/>
                </a:cubicBezTo>
                <a:lnTo>
                  <a:pt x="15873" y="21600"/>
                </a:lnTo>
                <a:lnTo>
                  <a:pt x="11905" y="21600"/>
                </a:lnTo>
                <a:lnTo>
                  <a:pt x="0" y="11226"/>
                </a:lnTo>
                <a:close/>
              </a:path>
            </a:pathLst>
          </a:custGeom>
          <a:gradFill>
            <a:gsLst>
              <a:gs pos="0">
                <a:srgbClr val="202C5A">
                  <a:alpha val="41000"/>
                </a:srgbClr>
              </a:gs>
              <a:gs pos="100000">
                <a:srgbClr val="00CAFF">
                  <a:alpha val="41000"/>
                </a:srgbClr>
              </a:gs>
            </a:gsLst>
            <a:lin ang="899999"/>
          </a:gradFill>
          <a:ln w="12700">
            <a:solidFill>
              <a:srgbClr val="000000">
                <a:alpha val="41000"/>
              </a:srgbClr>
            </a:solidFill>
            <a:custDash>
              <a:ds d="200000" sp="200000"/>
            </a:custDash>
            <a:miter lim="400000"/>
          </a:ln>
        </p:spPr>
        <p:txBody>
          <a:bodyPr lIns="40004" tIns="40004" rIns="40004" bIns="40004" anchor="ctr"/>
          <a:lstStyle/>
          <a:p>
            <a:pPr lvl="0" defTabSz="511175">
              <a:defRPr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</p:txBody>
      </p:sp>
      <p:cxnSp>
        <p:nvCxnSpPr>
          <p:cNvPr id="44" name="Conector recto 43"/>
          <p:cNvCxnSpPr/>
          <p:nvPr/>
        </p:nvCxnSpPr>
        <p:spPr>
          <a:xfrm flipV="1">
            <a:off x="4943057" y="1643493"/>
            <a:ext cx="1109344" cy="1698662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rco 52"/>
          <p:cNvSpPr/>
          <p:nvPr/>
        </p:nvSpPr>
        <p:spPr>
          <a:xfrm>
            <a:off x="5205355" y="2647683"/>
            <a:ext cx="464898" cy="585382"/>
          </a:xfrm>
          <a:prstGeom prst="arc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Shape 407"/>
          <p:cNvSpPr/>
          <p:nvPr/>
        </p:nvSpPr>
        <p:spPr>
          <a:xfrm rot="19842074">
            <a:off x="2981285" y="2558534"/>
            <a:ext cx="1038106" cy="103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0" y="11226"/>
                </a:moveTo>
                <a:lnTo>
                  <a:pt x="11781" y="0"/>
                </a:lnTo>
                <a:cubicBezTo>
                  <a:pt x="11781" y="0"/>
                  <a:pt x="16828" y="323"/>
                  <a:pt x="17148" y="482"/>
                </a:cubicBezTo>
                <a:cubicBezTo>
                  <a:pt x="17469" y="641"/>
                  <a:pt x="20266" y="3817"/>
                  <a:pt x="20266" y="3817"/>
                </a:cubicBezTo>
                <a:lnTo>
                  <a:pt x="21400" y="7892"/>
                </a:lnTo>
                <a:cubicBezTo>
                  <a:pt x="21400" y="7892"/>
                  <a:pt x="21484" y="11959"/>
                  <a:pt x="21542" y="12708"/>
                </a:cubicBezTo>
                <a:cubicBezTo>
                  <a:pt x="21600" y="13458"/>
                  <a:pt x="20788" y="15965"/>
                  <a:pt x="20692" y="16784"/>
                </a:cubicBezTo>
                <a:cubicBezTo>
                  <a:pt x="20595" y="17603"/>
                  <a:pt x="19274" y="20118"/>
                  <a:pt x="19274" y="20118"/>
                </a:cubicBezTo>
                <a:lnTo>
                  <a:pt x="15873" y="21600"/>
                </a:lnTo>
                <a:lnTo>
                  <a:pt x="11905" y="21600"/>
                </a:lnTo>
                <a:lnTo>
                  <a:pt x="0" y="11226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  <a:alpha val="41000"/>
                </a:schemeClr>
              </a:gs>
              <a:gs pos="100000">
                <a:srgbClr val="FFFFFF">
                  <a:alpha val="41000"/>
                </a:srgbClr>
              </a:gs>
            </a:gsLst>
            <a:lin ang="0" scaled="1"/>
            <a:tileRect/>
          </a:gradFill>
          <a:ln w="12700">
            <a:solidFill>
              <a:srgbClr val="000000">
                <a:alpha val="41000"/>
              </a:srgbClr>
            </a:solidFill>
            <a:custDash>
              <a:ds d="200000" sp="200000"/>
            </a:custDash>
            <a:miter lim="400000"/>
          </a:ln>
        </p:spPr>
        <p:txBody>
          <a:bodyPr lIns="40004" tIns="40004" rIns="40004" bIns="40004" anchor="ctr"/>
          <a:lstStyle/>
          <a:p>
            <a:pPr lvl="0" defTabSz="511175">
              <a:defRPr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</p:txBody>
      </p:sp>
      <p:sp>
        <p:nvSpPr>
          <p:cNvPr id="42" name="Shape 407"/>
          <p:cNvSpPr/>
          <p:nvPr/>
        </p:nvSpPr>
        <p:spPr>
          <a:xfrm rot="19842074">
            <a:off x="2917008" y="2653623"/>
            <a:ext cx="1963546" cy="401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0" y="11226"/>
                </a:moveTo>
                <a:lnTo>
                  <a:pt x="11781" y="0"/>
                </a:lnTo>
                <a:cubicBezTo>
                  <a:pt x="11781" y="0"/>
                  <a:pt x="16828" y="323"/>
                  <a:pt x="17148" y="482"/>
                </a:cubicBezTo>
                <a:cubicBezTo>
                  <a:pt x="17469" y="641"/>
                  <a:pt x="20266" y="3817"/>
                  <a:pt x="20266" y="3817"/>
                </a:cubicBezTo>
                <a:lnTo>
                  <a:pt x="21400" y="7892"/>
                </a:lnTo>
                <a:cubicBezTo>
                  <a:pt x="21400" y="7892"/>
                  <a:pt x="21484" y="11959"/>
                  <a:pt x="21542" y="12708"/>
                </a:cubicBezTo>
                <a:cubicBezTo>
                  <a:pt x="21600" y="13458"/>
                  <a:pt x="20788" y="15965"/>
                  <a:pt x="20692" y="16784"/>
                </a:cubicBezTo>
                <a:cubicBezTo>
                  <a:pt x="20595" y="17603"/>
                  <a:pt x="19274" y="20118"/>
                  <a:pt x="19274" y="20118"/>
                </a:cubicBezTo>
                <a:lnTo>
                  <a:pt x="15873" y="21600"/>
                </a:lnTo>
                <a:lnTo>
                  <a:pt x="11905" y="21600"/>
                </a:lnTo>
                <a:lnTo>
                  <a:pt x="0" y="11226"/>
                </a:lnTo>
                <a:close/>
              </a:path>
            </a:pathLst>
          </a:custGeom>
          <a:gradFill>
            <a:gsLst>
              <a:gs pos="0">
                <a:srgbClr val="202C5A">
                  <a:alpha val="41000"/>
                  <a:lumMod val="0"/>
                  <a:lumOff val="100000"/>
                </a:srgbClr>
              </a:gs>
              <a:gs pos="100000">
                <a:srgbClr val="00CAFF">
                  <a:alpha val="41000"/>
                </a:srgbClr>
              </a:gs>
            </a:gsLst>
            <a:lin ang="899999"/>
          </a:gradFill>
          <a:ln w="12700">
            <a:solidFill>
              <a:srgbClr val="000000">
                <a:alpha val="41000"/>
              </a:srgbClr>
            </a:solidFill>
            <a:custDash>
              <a:ds d="200000" sp="200000"/>
            </a:custDash>
            <a:miter lim="400000"/>
          </a:ln>
        </p:spPr>
        <p:txBody>
          <a:bodyPr lIns="40004" tIns="40004" rIns="40004" bIns="40004" anchor="ctr"/>
          <a:lstStyle/>
          <a:p>
            <a:pPr lvl="0" defTabSz="511175">
              <a:defRPr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073112" y="1775806"/>
            <a:ext cx="226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MT"/>
                <a:cs typeface="Gill Sans MT"/>
              </a:rPr>
              <a:t>different beam widths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9036" y="309783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MT"/>
                <a:cs typeface="Gill Sans MT"/>
              </a:rPr>
              <a:t>beam pointing error</a:t>
            </a:r>
            <a:endParaRPr lang="en-US" dirty="0">
              <a:latin typeface="Gill Sans MT"/>
              <a:cs typeface="Gill Sans MT"/>
            </a:endParaRP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3206107" y="2145138"/>
            <a:ext cx="0" cy="349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48500" y="2145138"/>
            <a:ext cx="613067" cy="257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hape 407"/>
          <p:cNvSpPr/>
          <p:nvPr/>
        </p:nvSpPr>
        <p:spPr>
          <a:xfrm rot="19842074">
            <a:off x="4735076" y="2698396"/>
            <a:ext cx="1963546" cy="401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0" y="11226"/>
                </a:moveTo>
                <a:lnTo>
                  <a:pt x="11781" y="0"/>
                </a:lnTo>
                <a:cubicBezTo>
                  <a:pt x="11781" y="0"/>
                  <a:pt x="16828" y="323"/>
                  <a:pt x="17148" y="482"/>
                </a:cubicBezTo>
                <a:cubicBezTo>
                  <a:pt x="17469" y="641"/>
                  <a:pt x="20266" y="3817"/>
                  <a:pt x="20266" y="3817"/>
                </a:cubicBezTo>
                <a:lnTo>
                  <a:pt x="21400" y="7892"/>
                </a:lnTo>
                <a:cubicBezTo>
                  <a:pt x="21400" y="7892"/>
                  <a:pt x="21484" y="11959"/>
                  <a:pt x="21542" y="12708"/>
                </a:cubicBezTo>
                <a:cubicBezTo>
                  <a:pt x="21600" y="13458"/>
                  <a:pt x="20788" y="15965"/>
                  <a:pt x="20692" y="16784"/>
                </a:cubicBezTo>
                <a:cubicBezTo>
                  <a:pt x="20595" y="17603"/>
                  <a:pt x="19274" y="20118"/>
                  <a:pt x="19274" y="20118"/>
                </a:cubicBezTo>
                <a:lnTo>
                  <a:pt x="15873" y="21600"/>
                </a:lnTo>
                <a:lnTo>
                  <a:pt x="11905" y="21600"/>
                </a:lnTo>
                <a:lnTo>
                  <a:pt x="0" y="11226"/>
                </a:lnTo>
                <a:close/>
              </a:path>
            </a:pathLst>
          </a:custGeom>
          <a:gradFill>
            <a:gsLst>
              <a:gs pos="0">
                <a:srgbClr val="202C5A">
                  <a:alpha val="41000"/>
                  <a:lumMod val="0"/>
                  <a:lumOff val="100000"/>
                </a:srgbClr>
              </a:gs>
              <a:gs pos="100000">
                <a:srgbClr val="00CAFF">
                  <a:alpha val="41000"/>
                </a:srgbClr>
              </a:gs>
            </a:gsLst>
            <a:lin ang="899999"/>
          </a:gradFill>
          <a:ln w="12700">
            <a:solidFill>
              <a:srgbClr val="000000">
                <a:alpha val="41000"/>
              </a:srgbClr>
            </a:solidFill>
            <a:custDash>
              <a:ds d="200000" sp="200000"/>
            </a:custDash>
            <a:miter lim="400000"/>
          </a:ln>
        </p:spPr>
        <p:txBody>
          <a:bodyPr lIns="40004" tIns="40004" rIns="40004" bIns="40004" anchor="ctr"/>
          <a:lstStyle/>
          <a:p>
            <a:pPr lvl="0" defTabSz="511175">
              <a:defRPr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</p:txBody>
      </p:sp>
      <p:cxnSp>
        <p:nvCxnSpPr>
          <p:cNvPr id="54" name="Conector recto 53"/>
          <p:cNvCxnSpPr/>
          <p:nvPr/>
        </p:nvCxnSpPr>
        <p:spPr>
          <a:xfrm flipV="1">
            <a:off x="4902051" y="2402919"/>
            <a:ext cx="1629597" cy="953913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3062718" y="1643493"/>
            <a:ext cx="3029871" cy="169371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611576" y="4169263"/>
            <a:ext cx="1651568" cy="18942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49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/>
          <p:cNvSpPr/>
          <p:nvPr/>
        </p:nvSpPr>
        <p:spPr>
          <a:xfrm>
            <a:off x="2931257" y="1296517"/>
            <a:ext cx="1711038" cy="90413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72" y="1258704"/>
            <a:ext cx="1893695" cy="2604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924" t="11147" r="55897" b="35648"/>
          <a:stretch/>
        </p:blipFill>
        <p:spPr>
          <a:xfrm>
            <a:off x="4850780" y="1417638"/>
            <a:ext cx="3671568" cy="2339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9385" y="6999749"/>
            <a:ext cx="5294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2: Map and picture of measurement location in vacant parking lot.  Vehicle used during testing was a 2002 Toyota Camry.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Radar </a:t>
            </a:r>
            <a:r>
              <a:rPr lang="en-US" altLang="zh-CN" sz="2800" dirty="0" err="1" smtClean="0"/>
              <a:t>testbed</a:t>
            </a:r>
            <a:r>
              <a:rPr lang="en-US" altLang="zh-CN" sz="2800" dirty="0" smtClean="0"/>
              <a:t> using low-frequency WLAN signals</a:t>
            </a:r>
            <a:endParaRPr lang="en-US" altLang="zh-CN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4092456"/>
            <a:ext cx="8229600" cy="2169801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Real-time implementation and fields </a:t>
            </a:r>
            <a:r>
              <a:rPr lang="en-US" altLang="zh-CN" dirty="0" smtClean="0"/>
              <a:t>tests</a:t>
            </a:r>
          </a:p>
          <a:p>
            <a:pPr lvl="1"/>
            <a:r>
              <a:rPr lang="en-US" altLang="zh-CN" dirty="0" smtClean="0"/>
              <a:t>Leverage existing National Instruments hardware </a:t>
            </a:r>
          </a:p>
          <a:p>
            <a:pPr lvl="1"/>
            <a:r>
              <a:rPr lang="en-US" altLang="zh-CN" dirty="0" smtClean="0"/>
              <a:t>Exploit sub-mmWave WLAN signals as a proof-of-concept for mmWave</a:t>
            </a:r>
          </a:p>
          <a:p>
            <a:r>
              <a:rPr lang="en-US" altLang="zh-CN" dirty="0"/>
              <a:t>Show that it is possible to use a communication signal for ranging</a:t>
            </a:r>
          </a:p>
          <a:p>
            <a:pPr lvl="1"/>
            <a:r>
              <a:rPr lang="en-US" altLang="zh-CN" dirty="0" smtClean="0"/>
              <a:t>Sub-meter accuracy achieved in single target setting</a:t>
            </a:r>
          </a:p>
          <a:p>
            <a:pPr lvl="1"/>
            <a:r>
              <a:rPr lang="en-US" altLang="zh-CN" dirty="0" smtClean="0"/>
              <a:t>More advanced algorithms under study to improve performance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067759" y="1470380"/>
            <a:ext cx="147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Comm.-RADAR </a:t>
            </a:r>
          </a:p>
          <a:p>
            <a:pPr algn="ctr"/>
            <a:r>
              <a:rPr lang="en-US" sz="1600" dirty="0" smtClean="0"/>
              <a:t>link </a:t>
            </a:r>
            <a:r>
              <a:rPr lang="en-US" sz="1600" dirty="0"/>
              <a:t>setup</a:t>
            </a:r>
            <a:endParaRPr lang="es-ES" sz="1600" dirty="0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4533007" y="3418576"/>
            <a:ext cx="1488652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6938205" y="1126886"/>
            <a:ext cx="1783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2002 Toyota Camry</a:t>
            </a:r>
            <a:endParaRPr lang="es-ES" sz="1600" dirty="0"/>
          </a:p>
        </p:txBody>
      </p:sp>
      <p:cxnSp>
        <p:nvCxnSpPr>
          <p:cNvPr id="17" name="Conector recto de flecha 16"/>
          <p:cNvCxnSpPr/>
          <p:nvPr/>
        </p:nvCxnSpPr>
        <p:spPr>
          <a:xfrm flipH="1">
            <a:off x="7605132" y="1353348"/>
            <a:ext cx="224920" cy="75533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3464429" y="2998783"/>
            <a:ext cx="15536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Location of </a:t>
            </a:r>
          </a:p>
          <a:p>
            <a:r>
              <a:rPr lang="en-US" sz="1600" dirty="0" smtClean="0"/>
              <a:t>measurements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02227" y="5974406"/>
            <a:ext cx="6461559" cy="442674"/>
          </a:xfrm>
          <a:prstGeom prst="roundRect">
            <a:avLst/>
          </a:prstGeom>
          <a:solidFill>
            <a:srgbClr val="336699"/>
          </a:solidFill>
          <a:effectLst/>
        </p:spPr>
        <p:txBody>
          <a:bodyPr wrap="square" rtlCol="0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2000" dirty="0" smtClean="0">
                <a:solidFill>
                  <a:srgbClr val="FFFFFF"/>
                </a:solidFill>
                <a:latin typeface="Gill Sans MT"/>
                <a:cs typeface="Gill Sans MT"/>
              </a:rPr>
              <a:t>Alternative radar solution with lower cost</a:t>
            </a:r>
            <a:endParaRPr lang="en-US" sz="2000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6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Initial framework for mmWave joint communication and radar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4697" y="3959601"/>
            <a:ext cx="8276592" cy="226720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Build from the recently released consumer mmWave </a:t>
            </a:r>
            <a:r>
              <a:rPr lang="en-US" sz="2000" dirty="0"/>
              <a:t>WLAN </a:t>
            </a:r>
            <a:r>
              <a:rPr lang="en-US" sz="2000" dirty="0" smtClean="0"/>
              <a:t>standard</a:t>
            </a:r>
            <a:endParaRPr lang="en-US" sz="2000" dirty="0"/>
          </a:p>
          <a:p>
            <a:pPr lvl="1"/>
            <a:r>
              <a:rPr lang="en-US" sz="1800" dirty="0" smtClean="0"/>
              <a:t>Motivates </a:t>
            </a:r>
            <a:r>
              <a:rPr lang="en-US" sz="1800" dirty="0"/>
              <a:t>a common </a:t>
            </a:r>
            <a:r>
              <a:rPr lang="en-US" sz="1800" dirty="0" smtClean="0"/>
              <a:t>radar and communication standard </a:t>
            </a:r>
            <a:r>
              <a:rPr lang="en-US" sz="1800" dirty="0"/>
              <a:t>at the mmWave </a:t>
            </a:r>
            <a:r>
              <a:rPr lang="en-US" sz="1800" dirty="0" smtClean="0"/>
              <a:t>band</a:t>
            </a:r>
          </a:p>
          <a:p>
            <a:pPr lvl="1"/>
            <a:r>
              <a:rPr lang="en-US" sz="1800" dirty="0"/>
              <a:t>L</a:t>
            </a:r>
            <a:r>
              <a:rPr lang="en-US" sz="1800" dirty="0" smtClean="0"/>
              <a:t>ower </a:t>
            </a:r>
            <a:r>
              <a:rPr lang="en-US" sz="1800" dirty="0"/>
              <a:t>cost since WLAN chips are </a:t>
            </a:r>
            <a:r>
              <a:rPr lang="en-US" sz="1800" dirty="0" smtClean="0"/>
              <a:t>cheap and high volume</a:t>
            </a:r>
          </a:p>
          <a:p>
            <a:r>
              <a:rPr lang="en-US" sz="2000" dirty="0"/>
              <a:t>Developed </a:t>
            </a:r>
            <a:r>
              <a:rPr lang="en-US" sz="2000" dirty="0" smtClean="0"/>
              <a:t>mmWave WLAN framework </a:t>
            </a:r>
            <a:r>
              <a:rPr lang="en-US" sz="2000" dirty="0"/>
              <a:t>works well as </a:t>
            </a:r>
            <a:r>
              <a:rPr lang="en-US" sz="2000" dirty="0" smtClean="0"/>
              <a:t>a long range radar*</a:t>
            </a:r>
          </a:p>
          <a:p>
            <a:pPr lvl="1"/>
            <a:r>
              <a:rPr lang="en-US" altLang="zh-CN" sz="1800" dirty="0" smtClean="0"/>
              <a:t>Leverages WLAN </a:t>
            </a:r>
            <a:r>
              <a:rPr lang="en-US" altLang="zh-CN" sz="1800" dirty="0"/>
              <a:t>receiver algorithms for radar parameter </a:t>
            </a:r>
            <a:r>
              <a:rPr lang="en-US" altLang="zh-CN" sz="1800" dirty="0" smtClean="0"/>
              <a:t>estimation</a:t>
            </a:r>
          </a:p>
          <a:p>
            <a:pPr lvl="1"/>
            <a:r>
              <a:rPr lang="en-US" sz="1800" dirty="0" smtClean="0"/>
              <a:t>Achieved desired accuracy for range and velocity estimation </a:t>
            </a:r>
          </a:p>
          <a:p>
            <a:pPr marL="742950" lvl="2" indent="-342900">
              <a:buClr>
                <a:schemeClr val="accent6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dirty="0"/>
          </a:p>
          <a:p>
            <a:endParaRPr lang="es-ES" dirty="0"/>
          </a:p>
        </p:txBody>
      </p:sp>
      <p:grpSp>
        <p:nvGrpSpPr>
          <p:cNvPr id="27" name="Grupo 26"/>
          <p:cNvGrpSpPr/>
          <p:nvPr/>
        </p:nvGrpSpPr>
        <p:grpSpPr>
          <a:xfrm>
            <a:off x="457200" y="1472415"/>
            <a:ext cx="7749755" cy="2425073"/>
            <a:chOff x="609600" y="1172731"/>
            <a:chExt cx="7086600" cy="1760969"/>
          </a:xfrm>
        </p:grpSpPr>
        <p:sp>
          <p:nvSpPr>
            <p:cNvPr id="4" name="Rectangle 23"/>
            <p:cNvSpPr/>
            <p:nvPr/>
          </p:nvSpPr>
          <p:spPr>
            <a:xfrm>
              <a:off x="1143000" y="1306411"/>
              <a:ext cx="6553200" cy="1432465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24"/>
            <p:cNvCxnSpPr/>
            <p:nvPr/>
          </p:nvCxnSpPr>
          <p:spPr>
            <a:xfrm>
              <a:off x="1143000" y="1306411"/>
              <a:ext cx="65532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" name="Straight Connector 25"/>
            <p:cNvCxnSpPr/>
            <p:nvPr/>
          </p:nvCxnSpPr>
          <p:spPr>
            <a:xfrm flipV="1">
              <a:off x="1143000" y="2665634"/>
              <a:ext cx="6553200" cy="73245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" name="Straight Connector 26"/>
            <p:cNvCxnSpPr>
              <a:endCxn id="4" idx="3"/>
            </p:cNvCxnSpPr>
            <p:nvPr/>
          </p:nvCxnSpPr>
          <p:spPr>
            <a:xfrm flipV="1">
              <a:off x="1143000" y="2022645"/>
              <a:ext cx="6553200" cy="55834"/>
            </a:xfrm>
            <a:prstGeom prst="line">
              <a:avLst/>
            </a:prstGeom>
            <a:noFill/>
            <a:ln w="25400" cap="flat" cmpd="sng" algn="ctr">
              <a:solidFill>
                <a:srgbClr val="FFFF00"/>
              </a:solidFill>
              <a:prstDash val="dash"/>
            </a:ln>
            <a:effectLst/>
          </p:spPr>
        </p:cxnSp>
        <p:pic>
          <p:nvPicPr>
            <p:cNvPr id="8" name="Picture 27" descr="Machovka-car-Nissan-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443479"/>
              <a:ext cx="1265058" cy="443824"/>
            </a:xfrm>
            <a:prstGeom prst="rect">
              <a:avLst/>
            </a:prstGeom>
          </p:spPr>
        </p:pic>
        <p:pic>
          <p:nvPicPr>
            <p:cNvPr id="9" name="Picture 28" descr="0aa4dbf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0733" y="1418643"/>
              <a:ext cx="1354667" cy="482036"/>
            </a:xfrm>
            <a:prstGeom prst="rect">
              <a:avLst/>
            </a:prstGeom>
          </p:spPr>
        </p:pic>
        <p:pic>
          <p:nvPicPr>
            <p:cNvPr id="10" name="Content Placeholder 11" descr="Machovka-car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17" b="11517"/>
            <a:stretch>
              <a:fillRect/>
            </a:stretch>
          </p:blipFill>
          <p:spPr>
            <a:xfrm>
              <a:off x="6069407" y="1467938"/>
              <a:ext cx="1550593" cy="356541"/>
            </a:xfrm>
            <a:prstGeom prst="rect">
              <a:avLst/>
            </a:prstGeom>
          </p:spPr>
        </p:pic>
        <p:pic>
          <p:nvPicPr>
            <p:cNvPr id="11" name="Picture 30" descr="Machovka-orange-car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205479"/>
              <a:ext cx="1383704" cy="457199"/>
            </a:xfrm>
            <a:prstGeom prst="rect">
              <a:avLst/>
            </a:prstGeom>
          </p:spPr>
        </p:pic>
        <p:pic>
          <p:nvPicPr>
            <p:cNvPr id="12" name="BS_with_cylinder_array_2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09600" y="1976879"/>
              <a:ext cx="304800" cy="95682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14" name="Group 33"/>
            <p:cNvGrpSpPr/>
            <p:nvPr/>
          </p:nvGrpSpPr>
          <p:grpSpPr>
            <a:xfrm>
              <a:off x="2667000" y="1519679"/>
              <a:ext cx="3505200" cy="228600"/>
              <a:chOff x="2819400" y="2537368"/>
              <a:chExt cx="3505200" cy="228600"/>
            </a:xfrm>
          </p:grpSpPr>
          <p:sp>
            <p:nvSpPr>
              <p:cNvPr id="15" name="Shape 407"/>
              <p:cNvSpPr/>
              <p:nvPr/>
            </p:nvSpPr>
            <p:spPr>
              <a:xfrm>
                <a:off x="2819400" y="2537368"/>
                <a:ext cx="609599" cy="228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5" h="21600" extrusionOk="0">
                    <a:moveTo>
                      <a:pt x="0" y="11226"/>
                    </a:moveTo>
                    <a:lnTo>
                      <a:pt x="11781" y="0"/>
                    </a:lnTo>
                    <a:cubicBezTo>
                      <a:pt x="11781" y="0"/>
                      <a:pt x="16828" y="323"/>
                      <a:pt x="17148" y="482"/>
                    </a:cubicBezTo>
                    <a:cubicBezTo>
                      <a:pt x="17469" y="641"/>
                      <a:pt x="20266" y="3817"/>
                      <a:pt x="20266" y="3817"/>
                    </a:cubicBezTo>
                    <a:lnTo>
                      <a:pt x="21400" y="7892"/>
                    </a:lnTo>
                    <a:cubicBezTo>
                      <a:pt x="21400" y="7892"/>
                      <a:pt x="21484" y="11959"/>
                      <a:pt x="21542" y="12708"/>
                    </a:cubicBezTo>
                    <a:cubicBezTo>
                      <a:pt x="21600" y="13458"/>
                      <a:pt x="20788" y="15965"/>
                      <a:pt x="20692" y="16784"/>
                    </a:cubicBezTo>
                    <a:cubicBezTo>
                      <a:pt x="20595" y="17603"/>
                      <a:pt x="19274" y="20118"/>
                      <a:pt x="19274" y="20118"/>
                    </a:cubicBezTo>
                    <a:lnTo>
                      <a:pt x="15873" y="21600"/>
                    </a:lnTo>
                    <a:lnTo>
                      <a:pt x="11905" y="21600"/>
                    </a:lnTo>
                    <a:lnTo>
                      <a:pt x="0" y="11226"/>
                    </a:lnTo>
                    <a:close/>
                  </a:path>
                </a:pathLst>
              </a:custGeom>
              <a:gradFill>
                <a:gsLst>
                  <a:gs pos="0">
                    <a:srgbClr val="202C5A">
                      <a:alpha val="41000"/>
                    </a:srgbClr>
                  </a:gs>
                  <a:gs pos="100000">
                    <a:srgbClr val="00CAFF">
                      <a:alpha val="41000"/>
                    </a:srgbClr>
                  </a:gs>
                </a:gsLst>
                <a:lin ang="899999"/>
              </a:gradFill>
              <a:ln w="12700">
                <a:solidFill>
                  <a:srgbClr val="000000">
                    <a:alpha val="41000"/>
                  </a:srgbClr>
                </a:solidFill>
                <a:custDash>
                  <a:ds d="200000" sp="200000"/>
                </a:custDash>
                <a:miter lim="400000"/>
              </a:ln>
            </p:spPr>
            <p:txBody>
              <a:bodyPr lIns="40004" tIns="40004" rIns="40004" bIns="40004" anchor="ctr"/>
              <a:lstStyle/>
              <a:p>
                <a:pPr lvl="0" defTabSz="511175">
                  <a:defRPr sz="3600"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dirty="0"/>
              </a:p>
            </p:txBody>
          </p:sp>
          <p:sp>
            <p:nvSpPr>
              <p:cNvPr id="16" name="Shape 407"/>
              <p:cNvSpPr/>
              <p:nvPr/>
            </p:nvSpPr>
            <p:spPr>
              <a:xfrm rot="10800000">
                <a:off x="3200400" y="2537368"/>
                <a:ext cx="685800" cy="228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5" h="21600" extrusionOk="0">
                    <a:moveTo>
                      <a:pt x="0" y="11226"/>
                    </a:moveTo>
                    <a:lnTo>
                      <a:pt x="11781" y="0"/>
                    </a:lnTo>
                    <a:cubicBezTo>
                      <a:pt x="11781" y="0"/>
                      <a:pt x="16828" y="323"/>
                      <a:pt x="17148" y="482"/>
                    </a:cubicBezTo>
                    <a:cubicBezTo>
                      <a:pt x="17469" y="641"/>
                      <a:pt x="20266" y="3817"/>
                      <a:pt x="20266" y="3817"/>
                    </a:cubicBezTo>
                    <a:lnTo>
                      <a:pt x="21400" y="7892"/>
                    </a:lnTo>
                    <a:cubicBezTo>
                      <a:pt x="21400" y="7892"/>
                      <a:pt x="21484" y="11959"/>
                      <a:pt x="21542" y="12708"/>
                    </a:cubicBezTo>
                    <a:cubicBezTo>
                      <a:pt x="21600" y="13458"/>
                      <a:pt x="20788" y="15965"/>
                      <a:pt x="20692" y="16784"/>
                    </a:cubicBezTo>
                    <a:cubicBezTo>
                      <a:pt x="20595" y="17603"/>
                      <a:pt x="19274" y="20118"/>
                      <a:pt x="19274" y="20118"/>
                    </a:cubicBezTo>
                    <a:lnTo>
                      <a:pt x="15873" y="21600"/>
                    </a:lnTo>
                    <a:lnTo>
                      <a:pt x="11905" y="21600"/>
                    </a:lnTo>
                    <a:lnTo>
                      <a:pt x="0" y="11226"/>
                    </a:lnTo>
                    <a:close/>
                  </a:path>
                </a:pathLst>
              </a:custGeom>
              <a:gradFill>
                <a:gsLst>
                  <a:gs pos="0">
                    <a:srgbClr val="202C5A">
                      <a:alpha val="41000"/>
                    </a:srgbClr>
                  </a:gs>
                  <a:gs pos="100000">
                    <a:srgbClr val="00CAFF">
                      <a:alpha val="41000"/>
                    </a:srgbClr>
                  </a:gs>
                </a:gsLst>
                <a:lin ang="899999"/>
              </a:gradFill>
              <a:ln w="12700">
                <a:solidFill>
                  <a:srgbClr val="000000">
                    <a:alpha val="41000"/>
                  </a:srgbClr>
                </a:solidFill>
                <a:custDash>
                  <a:ds d="200000" sp="200000"/>
                </a:custDash>
                <a:miter lim="400000"/>
              </a:ln>
            </p:spPr>
            <p:txBody>
              <a:bodyPr lIns="40004" tIns="40004" rIns="40004" bIns="40004" anchor="ctr"/>
              <a:lstStyle/>
              <a:p>
                <a:pPr lvl="0" defTabSz="511175">
                  <a:defRPr sz="3600"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dirty="0"/>
              </a:p>
            </p:txBody>
          </p:sp>
          <p:sp>
            <p:nvSpPr>
              <p:cNvPr id="17" name="Shape 407"/>
              <p:cNvSpPr/>
              <p:nvPr/>
            </p:nvSpPr>
            <p:spPr>
              <a:xfrm>
                <a:off x="5257800" y="2537368"/>
                <a:ext cx="609599" cy="228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5" h="21600" extrusionOk="0">
                    <a:moveTo>
                      <a:pt x="0" y="11226"/>
                    </a:moveTo>
                    <a:lnTo>
                      <a:pt x="11781" y="0"/>
                    </a:lnTo>
                    <a:cubicBezTo>
                      <a:pt x="11781" y="0"/>
                      <a:pt x="16828" y="323"/>
                      <a:pt x="17148" y="482"/>
                    </a:cubicBezTo>
                    <a:cubicBezTo>
                      <a:pt x="17469" y="641"/>
                      <a:pt x="20266" y="3817"/>
                      <a:pt x="20266" y="3817"/>
                    </a:cubicBezTo>
                    <a:lnTo>
                      <a:pt x="21400" y="7892"/>
                    </a:lnTo>
                    <a:cubicBezTo>
                      <a:pt x="21400" y="7892"/>
                      <a:pt x="21484" y="11959"/>
                      <a:pt x="21542" y="12708"/>
                    </a:cubicBezTo>
                    <a:cubicBezTo>
                      <a:pt x="21600" y="13458"/>
                      <a:pt x="20788" y="15965"/>
                      <a:pt x="20692" y="16784"/>
                    </a:cubicBezTo>
                    <a:cubicBezTo>
                      <a:pt x="20595" y="17603"/>
                      <a:pt x="19274" y="20118"/>
                      <a:pt x="19274" y="20118"/>
                    </a:cubicBezTo>
                    <a:lnTo>
                      <a:pt x="15873" y="21600"/>
                    </a:lnTo>
                    <a:lnTo>
                      <a:pt x="11905" y="21600"/>
                    </a:lnTo>
                    <a:lnTo>
                      <a:pt x="0" y="11226"/>
                    </a:lnTo>
                    <a:close/>
                  </a:path>
                </a:pathLst>
              </a:custGeom>
              <a:gradFill>
                <a:gsLst>
                  <a:gs pos="0">
                    <a:srgbClr val="202C5A">
                      <a:alpha val="41000"/>
                    </a:srgbClr>
                  </a:gs>
                  <a:gs pos="100000">
                    <a:srgbClr val="00CAFF">
                      <a:alpha val="41000"/>
                    </a:srgbClr>
                  </a:gs>
                </a:gsLst>
                <a:lin ang="899999"/>
              </a:gradFill>
              <a:ln w="12700">
                <a:solidFill>
                  <a:srgbClr val="000000">
                    <a:alpha val="41000"/>
                  </a:srgbClr>
                </a:solidFill>
                <a:custDash>
                  <a:ds d="200000" sp="200000"/>
                </a:custDash>
                <a:miter lim="400000"/>
              </a:ln>
            </p:spPr>
            <p:txBody>
              <a:bodyPr lIns="40004" tIns="40004" rIns="40004" bIns="40004" anchor="ctr"/>
              <a:lstStyle/>
              <a:p>
                <a:pPr lvl="0" defTabSz="511175">
                  <a:defRPr sz="3600"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dirty="0"/>
              </a:p>
            </p:txBody>
          </p:sp>
          <p:sp>
            <p:nvSpPr>
              <p:cNvPr id="18" name="Shape 407"/>
              <p:cNvSpPr/>
              <p:nvPr/>
            </p:nvSpPr>
            <p:spPr>
              <a:xfrm rot="10800000">
                <a:off x="5638800" y="2537368"/>
                <a:ext cx="685800" cy="228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5" h="21600" extrusionOk="0">
                    <a:moveTo>
                      <a:pt x="0" y="11226"/>
                    </a:moveTo>
                    <a:lnTo>
                      <a:pt x="11781" y="0"/>
                    </a:lnTo>
                    <a:cubicBezTo>
                      <a:pt x="11781" y="0"/>
                      <a:pt x="16828" y="323"/>
                      <a:pt x="17148" y="482"/>
                    </a:cubicBezTo>
                    <a:cubicBezTo>
                      <a:pt x="17469" y="641"/>
                      <a:pt x="20266" y="3817"/>
                      <a:pt x="20266" y="3817"/>
                    </a:cubicBezTo>
                    <a:lnTo>
                      <a:pt x="21400" y="7892"/>
                    </a:lnTo>
                    <a:cubicBezTo>
                      <a:pt x="21400" y="7892"/>
                      <a:pt x="21484" y="11959"/>
                      <a:pt x="21542" y="12708"/>
                    </a:cubicBezTo>
                    <a:cubicBezTo>
                      <a:pt x="21600" y="13458"/>
                      <a:pt x="20788" y="15965"/>
                      <a:pt x="20692" y="16784"/>
                    </a:cubicBezTo>
                    <a:cubicBezTo>
                      <a:pt x="20595" y="17603"/>
                      <a:pt x="19274" y="20118"/>
                      <a:pt x="19274" y="20118"/>
                    </a:cubicBezTo>
                    <a:lnTo>
                      <a:pt x="15873" y="21600"/>
                    </a:lnTo>
                    <a:lnTo>
                      <a:pt x="11905" y="21600"/>
                    </a:lnTo>
                    <a:lnTo>
                      <a:pt x="0" y="11226"/>
                    </a:lnTo>
                    <a:close/>
                  </a:path>
                </a:pathLst>
              </a:custGeom>
              <a:gradFill>
                <a:gsLst>
                  <a:gs pos="0">
                    <a:srgbClr val="202C5A">
                      <a:alpha val="41000"/>
                    </a:srgbClr>
                  </a:gs>
                  <a:gs pos="100000">
                    <a:srgbClr val="00CAFF">
                      <a:alpha val="41000"/>
                    </a:srgbClr>
                  </a:gs>
                </a:gsLst>
                <a:lin ang="899999"/>
              </a:gradFill>
              <a:ln w="12700">
                <a:solidFill>
                  <a:srgbClr val="000000">
                    <a:alpha val="41000"/>
                  </a:srgbClr>
                </a:solidFill>
                <a:custDash>
                  <a:ds d="200000" sp="200000"/>
                </a:custDash>
                <a:miter lim="400000"/>
              </a:ln>
            </p:spPr>
            <p:txBody>
              <a:bodyPr lIns="40004" tIns="40004" rIns="40004" bIns="40004" anchor="ctr"/>
              <a:lstStyle/>
              <a:p>
                <a:pPr lvl="0" defTabSz="511175">
                  <a:defRPr sz="3600"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dirty="0"/>
              </a:p>
            </p:txBody>
          </p:sp>
        </p:grpSp>
        <p:grpSp>
          <p:nvGrpSpPr>
            <p:cNvPr id="19" name="Group 38"/>
            <p:cNvGrpSpPr/>
            <p:nvPr/>
          </p:nvGrpSpPr>
          <p:grpSpPr>
            <a:xfrm>
              <a:off x="922002" y="2102460"/>
              <a:ext cx="3850361" cy="358696"/>
              <a:chOff x="1074402" y="3120149"/>
              <a:chExt cx="3850361" cy="358696"/>
            </a:xfrm>
          </p:grpSpPr>
          <p:sp>
            <p:nvSpPr>
              <p:cNvPr id="20" name="Shape 407"/>
              <p:cNvSpPr/>
              <p:nvPr/>
            </p:nvSpPr>
            <p:spPr>
              <a:xfrm>
                <a:off x="1074402" y="3120149"/>
                <a:ext cx="2340605" cy="2675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5" h="21600" extrusionOk="0">
                    <a:moveTo>
                      <a:pt x="0" y="11226"/>
                    </a:moveTo>
                    <a:lnTo>
                      <a:pt x="11781" y="0"/>
                    </a:lnTo>
                    <a:cubicBezTo>
                      <a:pt x="11781" y="0"/>
                      <a:pt x="16828" y="323"/>
                      <a:pt x="17148" y="482"/>
                    </a:cubicBezTo>
                    <a:cubicBezTo>
                      <a:pt x="17469" y="641"/>
                      <a:pt x="20266" y="3817"/>
                      <a:pt x="20266" y="3817"/>
                    </a:cubicBezTo>
                    <a:lnTo>
                      <a:pt x="21400" y="7892"/>
                    </a:lnTo>
                    <a:cubicBezTo>
                      <a:pt x="21400" y="7892"/>
                      <a:pt x="21484" y="11959"/>
                      <a:pt x="21542" y="12708"/>
                    </a:cubicBezTo>
                    <a:cubicBezTo>
                      <a:pt x="21600" y="13458"/>
                      <a:pt x="20788" y="15965"/>
                      <a:pt x="20692" y="16784"/>
                    </a:cubicBezTo>
                    <a:cubicBezTo>
                      <a:pt x="20595" y="17603"/>
                      <a:pt x="19274" y="20118"/>
                      <a:pt x="19274" y="20118"/>
                    </a:cubicBezTo>
                    <a:lnTo>
                      <a:pt x="15873" y="21600"/>
                    </a:lnTo>
                    <a:lnTo>
                      <a:pt x="11905" y="21600"/>
                    </a:lnTo>
                    <a:lnTo>
                      <a:pt x="0" y="11226"/>
                    </a:lnTo>
                    <a:close/>
                  </a:path>
                </a:pathLst>
              </a:custGeom>
              <a:gradFill>
                <a:gsLst>
                  <a:gs pos="0">
                    <a:srgbClr val="202C5A">
                      <a:alpha val="41000"/>
                    </a:srgbClr>
                  </a:gs>
                  <a:gs pos="100000">
                    <a:srgbClr val="00CAFF">
                      <a:alpha val="41000"/>
                    </a:srgbClr>
                  </a:gs>
                </a:gsLst>
                <a:lin ang="899999"/>
              </a:gradFill>
              <a:ln w="12700">
                <a:solidFill>
                  <a:srgbClr val="000000">
                    <a:alpha val="41000"/>
                  </a:srgbClr>
                </a:solidFill>
                <a:custDash>
                  <a:ds d="200000" sp="200000"/>
                </a:custDash>
                <a:miter lim="400000"/>
              </a:ln>
            </p:spPr>
            <p:txBody>
              <a:bodyPr lIns="40004" tIns="40004" rIns="40004" bIns="40004" anchor="ctr"/>
              <a:lstStyle/>
              <a:p>
                <a:pPr lvl="0" defTabSz="511175">
                  <a:defRPr sz="3600"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dirty="0"/>
              </a:p>
            </p:txBody>
          </p:sp>
          <p:sp>
            <p:nvSpPr>
              <p:cNvPr id="21" name="Shape 407"/>
              <p:cNvSpPr/>
              <p:nvPr/>
            </p:nvSpPr>
            <p:spPr>
              <a:xfrm rot="11004278">
                <a:off x="2978229" y="3204525"/>
                <a:ext cx="1946534" cy="274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5" h="21600" extrusionOk="0">
                    <a:moveTo>
                      <a:pt x="0" y="11226"/>
                    </a:moveTo>
                    <a:lnTo>
                      <a:pt x="11781" y="0"/>
                    </a:lnTo>
                    <a:cubicBezTo>
                      <a:pt x="11781" y="0"/>
                      <a:pt x="16828" y="323"/>
                      <a:pt x="17148" y="482"/>
                    </a:cubicBezTo>
                    <a:cubicBezTo>
                      <a:pt x="17469" y="641"/>
                      <a:pt x="20266" y="3817"/>
                      <a:pt x="20266" y="3817"/>
                    </a:cubicBezTo>
                    <a:lnTo>
                      <a:pt x="21400" y="7892"/>
                    </a:lnTo>
                    <a:cubicBezTo>
                      <a:pt x="21400" y="7892"/>
                      <a:pt x="21484" y="11959"/>
                      <a:pt x="21542" y="12708"/>
                    </a:cubicBezTo>
                    <a:cubicBezTo>
                      <a:pt x="21600" y="13458"/>
                      <a:pt x="20788" y="15965"/>
                      <a:pt x="20692" y="16784"/>
                    </a:cubicBezTo>
                    <a:cubicBezTo>
                      <a:pt x="20595" y="17603"/>
                      <a:pt x="19274" y="20118"/>
                      <a:pt x="19274" y="20118"/>
                    </a:cubicBezTo>
                    <a:lnTo>
                      <a:pt x="15873" y="21600"/>
                    </a:lnTo>
                    <a:lnTo>
                      <a:pt x="11905" y="21600"/>
                    </a:lnTo>
                    <a:lnTo>
                      <a:pt x="0" y="11226"/>
                    </a:lnTo>
                    <a:close/>
                  </a:path>
                </a:pathLst>
              </a:custGeom>
              <a:gradFill>
                <a:gsLst>
                  <a:gs pos="0">
                    <a:srgbClr val="202C5A">
                      <a:alpha val="41000"/>
                    </a:srgbClr>
                  </a:gs>
                  <a:gs pos="100000">
                    <a:srgbClr val="00CAFF">
                      <a:alpha val="41000"/>
                    </a:srgbClr>
                  </a:gs>
                </a:gsLst>
                <a:lin ang="899999"/>
              </a:gradFill>
              <a:ln w="12700">
                <a:solidFill>
                  <a:srgbClr val="000000">
                    <a:alpha val="41000"/>
                  </a:srgbClr>
                </a:solidFill>
                <a:custDash>
                  <a:ds d="200000" sp="200000"/>
                </a:custDash>
                <a:miter lim="400000"/>
              </a:ln>
            </p:spPr>
            <p:txBody>
              <a:bodyPr lIns="40004" tIns="40004" rIns="40004" bIns="40004" anchor="ctr"/>
              <a:lstStyle/>
              <a:p>
                <a:pPr lvl="0" defTabSz="511175">
                  <a:defRPr sz="3600"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dirty="0"/>
              </a:p>
            </p:txBody>
          </p:sp>
        </p:grpSp>
        <p:grpSp>
          <p:nvGrpSpPr>
            <p:cNvPr id="22" name="Group 41"/>
            <p:cNvGrpSpPr/>
            <p:nvPr/>
          </p:nvGrpSpPr>
          <p:grpSpPr>
            <a:xfrm>
              <a:off x="914400" y="1172731"/>
              <a:ext cx="4800600" cy="1447800"/>
              <a:chOff x="1066800" y="2232568"/>
              <a:chExt cx="4800600" cy="1447800"/>
            </a:xfrm>
          </p:grpSpPr>
          <p:sp>
            <p:nvSpPr>
              <p:cNvPr id="23" name="Shape 407"/>
              <p:cNvSpPr/>
              <p:nvPr/>
            </p:nvSpPr>
            <p:spPr>
              <a:xfrm rot="10800000">
                <a:off x="3276600" y="2232568"/>
                <a:ext cx="609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5" h="21600" extrusionOk="0">
                    <a:moveTo>
                      <a:pt x="0" y="11226"/>
                    </a:moveTo>
                    <a:lnTo>
                      <a:pt x="11781" y="0"/>
                    </a:lnTo>
                    <a:cubicBezTo>
                      <a:pt x="11781" y="0"/>
                      <a:pt x="16828" y="323"/>
                      <a:pt x="17148" y="482"/>
                    </a:cubicBezTo>
                    <a:cubicBezTo>
                      <a:pt x="17469" y="641"/>
                      <a:pt x="20266" y="3817"/>
                      <a:pt x="20266" y="3817"/>
                    </a:cubicBezTo>
                    <a:lnTo>
                      <a:pt x="21400" y="7892"/>
                    </a:lnTo>
                    <a:cubicBezTo>
                      <a:pt x="21400" y="7892"/>
                      <a:pt x="21484" y="11959"/>
                      <a:pt x="21542" y="12708"/>
                    </a:cubicBezTo>
                    <a:cubicBezTo>
                      <a:pt x="21600" y="13458"/>
                      <a:pt x="20788" y="15965"/>
                      <a:pt x="20692" y="16784"/>
                    </a:cubicBezTo>
                    <a:cubicBezTo>
                      <a:pt x="20595" y="17603"/>
                      <a:pt x="19274" y="20118"/>
                      <a:pt x="19274" y="20118"/>
                    </a:cubicBezTo>
                    <a:lnTo>
                      <a:pt x="15873" y="21600"/>
                    </a:lnTo>
                    <a:lnTo>
                      <a:pt x="11905" y="21600"/>
                    </a:lnTo>
                    <a:lnTo>
                      <a:pt x="0" y="1122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  <a:alpha val="41000"/>
                </a:schemeClr>
              </a:solidFill>
              <a:ln w="12700">
                <a:solidFill>
                  <a:srgbClr val="000000">
                    <a:alpha val="41000"/>
                  </a:srgbClr>
                </a:solidFill>
                <a:custDash>
                  <a:ds d="200000" sp="200000"/>
                </a:custDash>
                <a:miter lim="400000"/>
              </a:ln>
            </p:spPr>
            <p:txBody>
              <a:bodyPr lIns="40004" tIns="40004" rIns="40004" bIns="40004" anchor="ctr"/>
              <a:lstStyle/>
              <a:p>
                <a:pPr lvl="0" defTabSz="511175">
                  <a:defRPr sz="3600"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dirty="0"/>
              </a:p>
            </p:txBody>
          </p:sp>
          <p:sp>
            <p:nvSpPr>
              <p:cNvPr id="24" name="Shape 407"/>
              <p:cNvSpPr/>
              <p:nvPr/>
            </p:nvSpPr>
            <p:spPr>
              <a:xfrm rot="5400000">
                <a:off x="4533900" y="2499268"/>
                <a:ext cx="3048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5" h="21600" extrusionOk="0">
                    <a:moveTo>
                      <a:pt x="0" y="11226"/>
                    </a:moveTo>
                    <a:lnTo>
                      <a:pt x="11781" y="0"/>
                    </a:lnTo>
                    <a:cubicBezTo>
                      <a:pt x="11781" y="0"/>
                      <a:pt x="16828" y="323"/>
                      <a:pt x="17148" y="482"/>
                    </a:cubicBezTo>
                    <a:cubicBezTo>
                      <a:pt x="17469" y="641"/>
                      <a:pt x="20266" y="3817"/>
                      <a:pt x="20266" y="3817"/>
                    </a:cubicBezTo>
                    <a:lnTo>
                      <a:pt x="21400" y="7892"/>
                    </a:lnTo>
                    <a:cubicBezTo>
                      <a:pt x="21400" y="7892"/>
                      <a:pt x="21484" y="11959"/>
                      <a:pt x="21542" y="12708"/>
                    </a:cubicBezTo>
                    <a:cubicBezTo>
                      <a:pt x="21600" y="13458"/>
                      <a:pt x="20788" y="15965"/>
                      <a:pt x="20692" y="16784"/>
                    </a:cubicBezTo>
                    <a:cubicBezTo>
                      <a:pt x="20595" y="17603"/>
                      <a:pt x="19274" y="20118"/>
                      <a:pt x="19274" y="20118"/>
                    </a:cubicBezTo>
                    <a:lnTo>
                      <a:pt x="15873" y="21600"/>
                    </a:lnTo>
                    <a:lnTo>
                      <a:pt x="11905" y="21600"/>
                    </a:lnTo>
                    <a:lnTo>
                      <a:pt x="0" y="1122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  <a:alpha val="41000"/>
                </a:schemeClr>
              </a:solidFill>
              <a:ln w="12700">
                <a:solidFill>
                  <a:srgbClr val="000000">
                    <a:alpha val="41000"/>
                  </a:srgbClr>
                </a:solidFill>
                <a:custDash>
                  <a:ds d="200000" sp="200000"/>
                </a:custDash>
                <a:miter lim="400000"/>
              </a:ln>
            </p:spPr>
            <p:txBody>
              <a:bodyPr lIns="40004" tIns="40004" rIns="40004" bIns="40004" anchor="ctr"/>
              <a:lstStyle/>
              <a:p>
                <a:pPr lvl="0" defTabSz="511175">
                  <a:defRPr sz="3600"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dirty="0"/>
              </a:p>
            </p:txBody>
          </p:sp>
          <p:sp>
            <p:nvSpPr>
              <p:cNvPr id="25" name="Shape 407"/>
              <p:cNvSpPr/>
              <p:nvPr/>
            </p:nvSpPr>
            <p:spPr>
              <a:xfrm>
                <a:off x="1066800" y="2842168"/>
                <a:ext cx="6858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5" h="21600" extrusionOk="0">
                    <a:moveTo>
                      <a:pt x="0" y="11226"/>
                    </a:moveTo>
                    <a:lnTo>
                      <a:pt x="11781" y="0"/>
                    </a:lnTo>
                    <a:cubicBezTo>
                      <a:pt x="11781" y="0"/>
                      <a:pt x="16828" y="323"/>
                      <a:pt x="17148" y="482"/>
                    </a:cubicBezTo>
                    <a:cubicBezTo>
                      <a:pt x="17469" y="641"/>
                      <a:pt x="20266" y="3817"/>
                      <a:pt x="20266" y="3817"/>
                    </a:cubicBezTo>
                    <a:lnTo>
                      <a:pt x="21400" y="7892"/>
                    </a:lnTo>
                    <a:cubicBezTo>
                      <a:pt x="21400" y="7892"/>
                      <a:pt x="21484" y="11959"/>
                      <a:pt x="21542" y="12708"/>
                    </a:cubicBezTo>
                    <a:cubicBezTo>
                      <a:pt x="21600" y="13458"/>
                      <a:pt x="20788" y="15965"/>
                      <a:pt x="20692" y="16784"/>
                    </a:cubicBezTo>
                    <a:cubicBezTo>
                      <a:pt x="20595" y="17603"/>
                      <a:pt x="19274" y="20118"/>
                      <a:pt x="19274" y="20118"/>
                    </a:cubicBezTo>
                    <a:lnTo>
                      <a:pt x="15873" y="21600"/>
                    </a:lnTo>
                    <a:lnTo>
                      <a:pt x="11905" y="21600"/>
                    </a:lnTo>
                    <a:lnTo>
                      <a:pt x="0" y="1122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  <a:alpha val="41000"/>
                </a:schemeClr>
              </a:solidFill>
              <a:ln w="12700">
                <a:solidFill>
                  <a:srgbClr val="000000">
                    <a:alpha val="41000"/>
                  </a:srgbClr>
                </a:solidFill>
                <a:custDash>
                  <a:ds d="200000" sp="200000"/>
                </a:custDash>
                <a:miter lim="400000"/>
              </a:ln>
            </p:spPr>
            <p:txBody>
              <a:bodyPr lIns="40004" tIns="40004" rIns="40004" bIns="40004" anchor="ctr"/>
              <a:lstStyle/>
              <a:p>
                <a:pPr lvl="0" defTabSz="511175">
                  <a:defRPr sz="3600"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dirty="0"/>
              </a:p>
            </p:txBody>
          </p:sp>
          <p:sp>
            <p:nvSpPr>
              <p:cNvPr id="26" name="Shape 407"/>
              <p:cNvSpPr/>
              <p:nvPr/>
            </p:nvSpPr>
            <p:spPr>
              <a:xfrm>
                <a:off x="5257800" y="2247900"/>
                <a:ext cx="609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5" h="21600" extrusionOk="0">
                    <a:moveTo>
                      <a:pt x="0" y="11226"/>
                    </a:moveTo>
                    <a:lnTo>
                      <a:pt x="11781" y="0"/>
                    </a:lnTo>
                    <a:cubicBezTo>
                      <a:pt x="11781" y="0"/>
                      <a:pt x="16828" y="323"/>
                      <a:pt x="17148" y="482"/>
                    </a:cubicBezTo>
                    <a:cubicBezTo>
                      <a:pt x="17469" y="641"/>
                      <a:pt x="20266" y="3817"/>
                      <a:pt x="20266" y="3817"/>
                    </a:cubicBezTo>
                    <a:lnTo>
                      <a:pt x="21400" y="7892"/>
                    </a:lnTo>
                    <a:cubicBezTo>
                      <a:pt x="21400" y="7892"/>
                      <a:pt x="21484" y="11959"/>
                      <a:pt x="21542" y="12708"/>
                    </a:cubicBezTo>
                    <a:cubicBezTo>
                      <a:pt x="21600" y="13458"/>
                      <a:pt x="20788" y="15965"/>
                      <a:pt x="20692" y="16784"/>
                    </a:cubicBezTo>
                    <a:cubicBezTo>
                      <a:pt x="20595" y="17603"/>
                      <a:pt x="19274" y="20118"/>
                      <a:pt x="19274" y="20118"/>
                    </a:cubicBezTo>
                    <a:lnTo>
                      <a:pt x="15873" y="21600"/>
                    </a:lnTo>
                    <a:lnTo>
                      <a:pt x="11905" y="21600"/>
                    </a:lnTo>
                    <a:lnTo>
                      <a:pt x="0" y="1122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  <a:alpha val="41000"/>
                </a:schemeClr>
              </a:solidFill>
              <a:ln w="12700">
                <a:solidFill>
                  <a:srgbClr val="000000">
                    <a:alpha val="41000"/>
                  </a:srgbClr>
                </a:solidFill>
                <a:custDash>
                  <a:ds d="200000" sp="200000"/>
                </a:custDash>
                <a:miter lim="400000"/>
              </a:ln>
            </p:spPr>
            <p:txBody>
              <a:bodyPr lIns="40004" tIns="40004" rIns="40004" bIns="40004" anchor="ctr"/>
              <a:lstStyle/>
              <a:p>
                <a:pPr lvl="0" defTabSz="511175">
                  <a:defRPr sz="3600"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dirty="0"/>
              </a:p>
            </p:txBody>
          </p:sp>
        </p:grpSp>
      </p:grpSp>
      <p:sp>
        <p:nvSpPr>
          <p:cNvPr id="28" name="Rectángulo 27"/>
          <p:cNvSpPr/>
          <p:nvPr/>
        </p:nvSpPr>
        <p:spPr>
          <a:xfrm>
            <a:off x="485433" y="6041872"/>
            <a:ext cx="8276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err="1" smtClean="0"/>
              <a:t>Preeti</a:t>
            </a:r>
            <a:r>
              <a:rPr lang="en-US" sz="1400" dirty="0" smtClean="0"/>
              <a:t> </a:t>
            </a:r>
            <a:r>
              <a:rPr lang="en-US" sz="1400" dirty="0" err="1"/>
              <a:t>Kumari</a:t>
            </a:r>
            <a:r>
              <a:rPr lang="en-US" sz="1400" dirty="0"/>
              <a:t>, </a:t>
            </a:r>
            <a:r>
              <a:rPr lang="en-US" sz="1400" dirty="0" err="1"/>
              <a:t>Nuria</a:t>
            </a:r>
            <a:r>
              <a:rPr lang="en-US" sz="1400" dirty="0"/>
              <a:t> González </a:t>
            </a:r>
            <a:r>
              <a:rPr lang="en-US" sz="1400" dirty="0" err="1"/>
              <a:t>Prelcic</a:t>
            </a:r>
            <a:r>
              <a:rPr lang="en-US" sz="1400" dirty="0"/>
              <a:t> and Robert W. Heath, Jr, “Investigating the IEEE 802.11ad Standard for </a:t>
            </a:r>
            <a:r>
              <a:rPr lang="en-US" sz="1400" dirty="0" smtClean="0"/>
              <a:t>     Millimeter Wave Automotive </a:t>
            </a:r>
            <a:r>
              <a:rPr lang="en-US" sz="1400" dirty="0"/>
              <a:t>Radar,” to appear in VTC-Fall, Sept. 2015.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Subtask 2.1: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Future </a:t>
            </a:r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Plans</a:t>
            </a:r>
            <a:endParaRPr lang="es-ES" dirty="0"/>
          </a:p>
        </p:txBody>
      </p:sp>
      <p:grpSp>
        <p:nvGrpSpPr>
          <p:cNvPr id="35" name="Grupo 34"/>
          <p:cNvGrpSpPr/>
          <p:nvPr/>
        </p:nvGrpSpPr>
        <p:grpSpPr>
          <a:xfrm>
            <a:off x="329770" y="4819698"/>
            <a:ext cx="8846877" cy="1539524"/>
            <a:chOff x="274633" y="2707736"/>
            <a:chExt cx="8846877" cy="1539524"/>
          </a:xfrm>
        </p:grpSpPr>
        <p:sp>
          <p:nvSpPr>
            <p:cNvPr id="32" name="Rectángulo redondeado 31"/>
            <p:cNvSpPr/>
            <p:nvPr/>
          </p:nvSpPr>
          <p:spPr>
            <a:xfrm>
              <a:off x="2664426" y="2965391"/>
              <a:ext cx="6154833" cy="128186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Gill Sans MT"/>
                <a:cs typeface="Gill Sans MT"/>
              </a:endParaRPr>
            </a:p>
          </p:txBody>
        </p:sp>
        <p:grpSp>
          <p:nvGrpSpPr>
            <p:cNvPr id="31" name="Grupo 30"/>
            <p:cNvGrpSpPr/>
            <p:nvPr/>
          </p:nvGrpSpPr>
          <p:grpSpPr>
            <a:xfrm>
              <a:off x="274633" y="2707736"/>
              <a:ext cx="2796726" cy="1177131"/>
              <a:chOff x="488278" y="2707736"/>
              <a:chExt cx="2796726" cy="1177131"/>
            </a:xfrm>
          </p:grpSpPr>
          <p:sp>
            <p:nvSpPr>
              <p:cNvPr id="30" name="Rectángulo redondeado 29"/>
              <p:cNvSpPr/>
              <p:nvPr/>
            </p:nvSpPr>
            <p:spPr>
              <a:xfrm>
                <a:off x="488278" y="2707736"/>
                <a:ext cx="2796726" cy="1177131"/>
              </a:xfrm>
              <a:prstGeom prst="roundRect">
                <a:avLst>
                  <a:gd name="adj" fmla="val 1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50000"/>
                  <a:hueOff val="2501437"/>
                  <a:satOff val="-2237"/>
                  <a:lumOff val="6"/>
                  <a:alphaOff val="0"/>
                </a:schemeClr>
              </a:fillRef>
              <a:effectRef idx="0">
                <a:schemeClr val="accent2">
                  <a:tint val="50000"/>
                  <a:hueOff val="2501437"/>
                  <a:satOff val="-2237"/>
                  <a:lumOff val="6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2" name="Grupo 21"/>
              <p:cNvGrpSpPr/>
              <p:nvPr/>
            </p:nvGrpSpPr>
            <p:grpSpPr>
              <a:xfrm>
                <a:off x="630409" y="2840470"/>
                <a:ext cx="2512464" cy="911662"/>
                <a:chOff x="1717705" y="4669744"/>
                <a:chExt cx="2512464" cy="911662"/>
              </a:xfrm>
            </p:grpSpPr>
            <p:grpSp>
              <p:nvGrpSpPr>
                <p:cNvPr id="23" name="Grupo 22"/>
                <p:cNvGrpSpPr/>
                <p:nvPr/>
              </p:nvGrpSpPr>
              <p:grpSpPr>
                <a:xfrm>
                  <a:off x="1717705" y="4669744"/>
                  <a:ext cx="1619065" cy="911662"/>
                  <a:chOff x="1167169" y="4919527"/>
                  <a:chExt cx="1619065" cy="911662"/>
                </a:xfrm>
              </p:grpSpPr>
              <p:pic>
                <p:nvPicPr>
                  <p:cNvPr id="25" name="Picture 28" descr="0aa4dbf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7169" y="5208383"/>
                    <a:ext cx="855167" cy="383196"/>
                  </a:xfrm>
                  <a:prstGeom prst="rect">
                    <a:avLst/>
                  </a:prstGeom>
                </p:spPr>
              </p:pic>
              <p:sp>
                <p:nvSpPr>
                  <p:cNvPr id="26" name="Shape 407"/>
                  <p:cNvSpPr/>
                  <p:nvPr/>
                </p:nvSpPr>
                <p:spPr>
                  <a:xfrm rot="10800000">
                    <a:off x="2352069" y="5248227"/>
                    <a:ext cx="434165" cy="25426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45" h="21600" extrusionOk="0">
                        <a:moveTo>
                          <a:pt x="0" y="11226"/>
                        </a:moveTo>
                        <a:lnTo>
                          <a:pt x="11781" y="0"/>
                        </a:lnTo>
                        <a:cubicBezTo>
                          <a:pt x="11781" y="0"/>
                          <a:pt x="16828" y="323"/>
                          <a:pt x="17148" y="482"/>
                        </a:cubicBezTo>
                        <a:cubicBezTo>
                          <a:pt x="17469" y="641"/>
                          <a:pt x="20266" y="3817"/>
                          <a:pt x="20266" y="3817"/>
                        </a:cubicBezTo>
                        <a:lnTo>
                          <a:pt x="21400" y="7892"/>
                        </a:lnTo>
                        <a:cubicBezTo>
                          <a:pt x="21400" y="7892"/>
                          <a:pt x="21484" y="11959"/>
                          <a:pt x="21542" y="12708"/>
                        </a:cubicBezTo>
                        <a:cubicBezTo>
                          <a:pt x="21600" y="13458"/>
                          <a:pt x="20788" y="15965"/>
                          <a:pt x="20692" y="16784"/>
                        </a:cubicBezTo>
                        <a:cubicBezTo>
                          <a:pt x="20595" y="17603"/>
                          <a:pt x="19274" y="20118"/>
                          <a:pt x="19274" y="20118"/>
                        </a:cubicBezTo>
                        <a:lnTo>
                          <a:pt x="15873" y="21600"/>
                        </a:lnTo>
                        <a:lnTo>
                          <a:pt x="11905" y="21600"/>
                        </a:lnTo>
                        <a:lnTo>
                          <a:pt x="0" y="1122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202C5A">
                          <a:alpha val="41000"/>
                        </a:srgbClr>
                      </a:gs>
                      <a:gs pos="100000">
                        <a:srgbClr val="00CAFF">
                          <a:alpha val="41000"/>
                        </a:srgbClr>
                      </a:gs>
                    </a:gsLst>
                    <a:lin ang="899999"/>
                  </a:gradFill>
                  <a:ln w="12700">
                    <a:solidFill>
                      <a:srgbClr val="000000">
                        <a:alpha val="41000"/>
                      </a:srgbClr>
                    </a:solidFill>
                    <a:custDash>
                      <a:ds d="200000" sp="200000"/>
                    </a:custDash>
                    <a:miter lim="400000"/>
                  </a:ln>
                </p:spPr>
                <p:txBody>
                  <a:bodyPr lIns="40004" tIns="40004" rIns="40004" bIns="40004" anchor="ctr"/>
                  <a:lstStyle/>
                  <a:p>
                    <a:pPr lvl="0" defTabSz="511175">
                      <a:defRPr sz="3600">
                        <a:latin typeface="Gill Sans Light"/>
                        <a:ea typeface="Gill Sans Light"/>
                        <a:cs typeface="Gill Sans Light"/>
                        <a:sym typeface="Gill Sans Light"/>
                      </a:defRPr>
                    </a:pPr>
                    <a:endParaRPr dirty="0">
                      <a:latin typeface="Gill Sans MT"/>
                      <a:cs typeface="Gill Sans MT"/>
                    </a:endParaRPr>
                  </a:p>
                </p:txBody>
              </p:sp>
              <p:sp>
                <p:nvSpPr>
                  <p:cNvPr id="29" name="Shape 407"/>
                  <p:cNvSpPr/>
                  <p:nvPr/>
                </p:nvSpPr>
                <p:spPr>
                  <a:xfrm>
                    <a:off x="1983822" y="5266534"/>
                    <a:ext cx="465498" cy="21765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45" h="21600" extrusionOk="0">
                        <a:moveTo>
                          <a:pt x="0" y="11226"/>
                        </a:moveTo>
                        <a:lnTo>
                          <a:pt x="11781" y="0"/>
                        </a:lnTo>
                        <a:cubicBezTo>
                          <a:pt x="11781" y="0"/>
                          <a:pt x="16828" y="323"/>
                          <a:pt x="17148" y="482"/>
                        </a:cubicBezTo>
                        <a:cubicBezTo>
                          <a:pt x="17469" y="641"/>
                          <a:pt x="20266" y="3817"/>
                          <a:pt x="20266" y="3817"/>
                        </a:cubicBezTo>
                        <a:lnTo>
                          <a:pt x="21400" y="7892"/>
                        </a:lnTo>
                        <a:cubicBezTo>
                          <a:pt x="21400" y="7892"/>
                          <a:pt x="21484" y="11959"/>
                          <a:pt x="21542" y="12708"/>
                        </a:cubicBezTo>
                        <a:cubicBezTo>
                          <a:pt x="21600" y="13458"/>
                          <a:pt x="20788" y="15965"/>
                          <a:pt x="20692" y="16784"/>
                        </a:cubicBezTo>
                        <a:cubicBezTo>
                          <a:pt x="20595" y="17603"/>
                          <a:pt x="19274" y="20118"/>
                          <a:pt x="19274" y="20118"/>
                        </a:cubicBezTo>
                        <a:lnTo>
                          <a:pt x="15873" y="21600"/>
                        </a:lnTo>
                        <a:lnTo>
                          <a:pt x="11905" y="21600"/>
                        </a:lnTo>
                        <a:lnTo>
                          <a:pt x="0" y="1122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202C5A">
                          <a:alpha val="41000"/>
                        </a:srgbClr>
                      </a:gs>
                      <a:gs pos="100000">
                        <a:srgbClr val="00CAFF">
                          <a:alpha val="41000"/>
                        </a:srgbClr>
                      </a:gs>
                    </a:gsLst>
                    <a:lin ang="899999"/>
                  </a:gradFill>
                  <a:ln w="12700">
                    <a:solidFill>
                      <a:srgbClr val="000000">
                        <a:alpha val="41000"/>
                      </a:srgbClr>
                    </a:solidFill>
                    <a:custDash>
                      <a:ds d="200000" sp="200000"/>
                    </a:custDash>
                    <a:miter lim="400000"/>
                  </a:ln>
                </p:spPr>
                <p:txBody>
                  <a:bodyPr lIns="40004" tIns="40004" rIns="40004" bIns="40004" anchor="ctr"/>
                  <a:lstStyle/>
                  <a:p>
                    <a:pPr lvl="0" defTabSz="511175">
                      <a:defRPr sz="3600">
                        <a:latin typeface="Gill Sans Light"/>
                        <a:ea typeface="Gill Sans Light"/>
                        <a:cs typeface="Gill Sans Light"/>
                        <a:sym typeface="Gill Sans Light"/>
                      </a:defRPr>
                    </a:pPr>
                    <a:endParaRPr dirty="0">
                      <a:latin typeface="Gill Sans MT"/>
                      <a:cs typeface="Gill Sans MT"/>
                    </a:endParaRPr>
                  </a:p>
                </p:txBody>
              </p:sp>
              <p:sp>
                <p:nvSpPr>
                  <p:cNvPr id="27" name="Shape 407"/>
                  <p:cNvSpPr/>
                  <p:nvPr/>
                </p:nvSpPr>
                <p:spPr>
                  <a:xfrm rot="5400000">
                    <a:off x="1444778" y="5359956"/>
                    <a:ext cx="327232" cy="57569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45" h="21600" extrusionOk="0">
                        <a:moveTo>
                          <a:pt x="0" y="11226"/>
                        </a:moveTo>
                        <a:lnTo>
                          <a:pt x="11781" y="0"/>
                        </a:lnTo>
                        <a:cubicBezTo>
                          <a:pt x="11781" y="0"/>
                          <a:pt x="16828" y="323"/>
                          <a:pt x="17148" y="482"/>
                        </a:cubicBezTo>
                        <a:cubicBezTo>
                          <a:pt x="17469" y="641"/>
                          <a:pt x="20266" y="3817"/>
                          <a:pt x="20266" y="3817"/>
                        </a:cubicBezTo>
                        <a:lnTo>
                          <a:pt x="21400" y="7892"/>
                        </a:lnTo>
                        <a:cubicBezTo>
                          <a:pt x="21400" y="7892"/>
                          <a:pt x="21484" y="11959"/>
                          <a:pt x="21542" y="12708"/>
                        </a:cubicBezTo>
                        <a:cubicBezTo>
                          <a:pt x="21600" y="13458"/>
                          <a:pt x="20788" y="15965"/>
                          <a:pt x="20692" y="16784"/>
                        </a:cubicBezTo>
                        <a:cubicBezTo>
                          <a:pt x="20595" y="17603"/>
                          <a:pt x="19274" y="20118"/>
                          <a:pt x="19274" y="20118"/>
                        </a:cubicBezTo>
                        <a:lnTo>
                          <a:pt x="15873" y="21600"/>
                        </a:lnTo>
                        <a:lnTo>
                          <a:pt x="11905" y="21600"/>
                        </a:lnTo>
                        <a:lnTo>
                          <a:pt x="0" y="11226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  <a:alpha val="41000"/>
                    </a:schemeClr>
                  </a:solidFill>
                  <a:ln w="12700">
                    <a:solidFill>
                      <a:srgbClr val="000000">
                        <a:alpha val="41000"/>
                      </a:srgbClr>
                    </a:solidFill>
                    <a:custDash>
                      <a:ds d="200000" sp="200000"/>
                    </a:custDash>
                    <a:miter lim="400000"/>
                  </a:ln>
                </p:spPr>
                <p:txBody>
                  <a:bodyPr lIns="40004" tIns="40004" rIns="40004" bIns="40004" anchor="ctr"/>
                  <a:lstStyle/>
                  <a:p>
                    <a:pPr lvl="0" defTabSz="511175">
                      <a:defRPr sz="3600">
                        <a:latin typeface="Gill Sans Light"/>
                        <a:ea typeface="Gill Sans Light"/>
                        <a:cs typeface="Gill Sans Light"/>
                        <a:sym typeface="Gill Sans Light"/>
                      </a:defRPr>
                    </a:pPr>
                    <a:endParaRPr dirty="0">
                      <a:latin typeface="Gill Sans MT"/>
                      <a:cs typeface="Gill Sans MT"/>
                    </a:endParaRPr>
                  </a:p>
                </p:txBody>
              </p:sp>
              <p:sp>
                <p:nvSpPr>
                  <p:cNvPr id="28" name="Shape 407"/>
                  <p:cNvSpPr/>
                  <p:nvPr/>
                </p:nvSpPr>
                <p:spPr>
                  <a:xfrm>
                    <a:off x="1983822" y="4919527"/>
                    <a:ext cx="472226" cy="9116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45" h="21600" extrusionOk="0">
                        <a:moveTo>
                          <a:pt x="0" y="11226"/>
                        </a:moveTo>
                        <a:lnTo>
                          <a:pt x="11781" y="0"/>
                        </a:lnTo>
                        <a:cubicBezTo>
                          <a:pt x="11781" y="0"/>
                          <a:pt x="16828" y="323"/>
                          <a:pt x="17148" y="482"/>
                        </a:cubicBezTo>
                        <a:cubicBezTo>
                          <a:pt x="17469" y="641"/>
                          <a:pt x="20266" y="3817"/>
                          <a:pt x="20266" y="3817"/>
                        </a:cubicBezTo>
                        <a:lnTo>
                          <a:pt x="21400" y="7892"/>
                        </a:lnTo>
                        <a:cubicBezTo>
                          <a:pt x="21400" y="7892"/>
                          <a:pt x="21484" y="11959"/>
                          <a:pt x="21542" y="12708"/>
                        </a:cubicBezTo>
                        <a:cubicBezTo>
                          <a:pt x="21600" y="13458"/>
                          <a:pt x="20788" y="15965"/>
                          <a:pt x="20692" y="16784"/>
                        </a:cubicBezTo>
                        <a:cubicBezTo>
                          <a:pt x="20595" y="17603"/>
                          <a:pt x="19274" y="20118"/>
                          <a:pt x="19274" y="20118"/>
                        </a:cubicBezTo>
                        <a:lnTo>
                          <a:pt x="15873" y="21600"/>
                        </a:lnTo>
                        <a:lnTo>
                          <a:pt x="11905" y="21600"/>
                        </a:lnTo>
                        <a:lnTo>
                          <a:pt x="0" y="11226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  <a:alpha val="41000"/>
                    </a:schemeClr>
                  </a:solidFill>
                  <a:ln w="12700">
                    <a:solidFill>
                      <a:srgbClr val="000000">
                        <a:alpha val="41000"/>
                      </a:srgbClr>
                    </a:solidFill>
                    <a:custDash>
                      <a:ds d="200000" sp="200000"/>
                    </a:custDash>
                    <a:miter lim="400000"/>
                  </a:ln>
                </p:spPr>
                <p:txBody>
                  <a:bodyPr lIns="40004" tIns="40004" rIns="40004" bIns="40004" anchor="ctr"/>
                  <a:lstStyle/>
                  <a:p>
                    <a:pPr lvl="0" defTabSz="511175">
                      <a:defRPr sz="3600">
                        <a:latin typeface="Gill Sans Light"/>
                        <a:ea typeface="Gill Sans Light"/>
                        <a:cs typeface="Gill Sans Light"/>
                        <a:sym typeface="Gill Sans Light"/>
                      </a:defRPr>
                    </a:pPr>
                    <a:endParaRPr dirty="0">
                      <a:latin typeface="Gill Sans MT"/>
                      <a:cs typeface="Gill Sans MT"/>
                    </a:endParaRPr>
                  </a:p>
                </p:txBody>
              </p:sp>
            </p:grpSp>
            <p:pic>
              <p:nvPicPr>
                <p:cNvPr id="24" name="Picture 27" descr="Machovka-car-Nissan-1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2013" y="4921690"/>
                  <a:ext cx="848156" cy="407771"/>
                </a:xfrm>
                <a:prstGeom prst="rect">
                  <a:avLst/>
                </a:prstGeom>
              </p:spPr>
            </p:pic>
          </p:grpSp>
        </p:grpSp>
        <p:sp>
          <p:nvSpPr>
            <p:cNvPr id="34" name="Rectángulo 33"/>
            <p:cNvSpPr/>
            <p:nvPr/>
          </p:nvSpPr>
          <p:spPr>
            <a:xfrm>
              <a:off x="2929228" y="3003749"/>
              <a:ext cx="619228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600" dirty="0" smtClean="0">
                  <a:solidFill>
                    <a:schemeClr val="bg1"/>
                  </a:solidFill>
                  <a:latin typeface="Gill Sans MT"/>
                  <a:cs typeface="Gill Sans MT"/>
                </a:rPr>
                <a:t>    </a:t>
              </a:r>
              <a:r>
                <a:rPr lang="en-US" dirty="0" smtClean="0">
                  <a:solidFill>
                    <a:schemeClr val="bg1"/>
                  </a:solidFill>
                  <a:latin typeface="Gill Sans MT"/>
                  <a:cs typeface="Gill Sans MT"/>
                </a:rPr>
                <a:t>Joint </a:t>
              </a:r>
              <a:r>
                <a:rPr lang="en-US" dirty="0" err="1">
                  <a:solidFill>
                    <a:schemeClr val="bg1"/>
                  </a:solidFill>
                  <a:latin typeface="Gill Sans MT"/>
                  <a:cs typeface="Gill Sans MT"/>
                </a:rPr>
                <a:t>mmWave</a:t>
              </a:r>
              <a:r>
                <a:rPr lang="en-US" dirty="0">
                  <a:solidFill>
                    <a:schemeClr val="bg1"/>
                  </a:solidFill>
                  <a:latin typeface="Gill Sans MT"/>
                  <a:cs typeface="Gill Sans MT"/>
                </a:rPr>
                <a:t> radar and communication</a:t>
              </a:r>
              <a:endParaRPr lang="es-ES" dirty="0">
                <a:solidFill>
                  <a:schemeClr val="bg1"/>
                </a:solidFill>
                <a:latin typeface="Gill Sans MT"/>
                <a:cs typeface="Gill Sans MT"/>
              </a:endParaRP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400" dirty="0">
                  <a:solidFill>
                    <a:schemeClr val="bg1"/>
                  </a:solidFill>
                  <a:latin typeface="Gill Sans MT"/>
                  <a:cs typeface="Gill Sans MT"/>
                </a:rPr>
                <a:t>Study trade-off between radar and communication using </a:t>
              </a:r>
              <a:r>
                <a:rPr lang="en-US" sz="1400" dirty="0" err="1">
                  <a:solidFill>
                    <a:schemeClr val="bg1"/>
                  </a:solidFill>
                  <a:latin typeface="Gill Sans MT"/>
                  <a:cs typeface="Gill Sans MT"/>
                </a:rPr>
                <a:t>mmWave</a:t>
              </a:r>
              <a:r>
                <a:rPr lang="en-US" sz="1400" dirty="0">
                  <a:solidFill>
                    <a:schemeClr val="bg1"/>
                  </a:solidFill>
                  <a:latin typeface="Gill Sans MT"/>
                  <a:cs typeface="Gill Sans MT"/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  <a:latin typeface="Gill Sans MT"/>
                  <a:cs typeface="Gill Sans MT"/>
                </a:rPr>
                <a:t>WLAN standard 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400" dirty="0" smtClean="0">
                  <a:solidFill>
                    <a:schemeClr val="bg1"/>
                  </a:solidFill>
                  <a:latin typeface="Gill Sans MT"/>
                  <a:cs typeface="Gill Sans MT"/>
                </a:rPr>
                <a:t>Optimize the </a:t>
              </a:r>
              <a:r>
                <a:rPr lang="en-US" sz="1400" dirty="0">
                  <a:solidFill>
                    <a:schemeClr val="bg1"/>
                  </a:solidFill>
                  <a:latin typeface="Gill Sans MT"/>
                  <a:cs typeface="Gill Sans MT"/>
                </a:rPr>
                <a:t>framework for better radar performance</a:t>
              </a:r>
            </a:p>
          </p:txBody>
        </p:sp>
      </p:grpSp>
      <p:sp>
        <p:nvSpPr>
          <p:cNvPr id="36" name="Rectángulo redondeado 35"/>
          <p:cNvSpPr/>
          <p:nvPr/>
        </p:nvSpPr>
        <p:spPr>
          <a:xfrm>
            <a:off x="2686915" y="1551666"/>
            <a:ext cx="6154833" cy="1281869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Gill Sans MT"/>
              <a:cs typeface="Gill Sans MT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2951718" y="1681816"/>
            <a:ext cx="61356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  Making mmWave work for vehicles</a:t>
            </a:r>
            <a:endParaRPr lang="es-ES" dirty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Understand the overhead of beam alignment</a:t>
            </a:r>
            <a:endParaRPr lang="es-ES" sz="1600" dirty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Exploit radar/DSRC to reduce beam alignment overhead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Incorporate these results to radar performance evaluation</a:t>
            </a:r>
          </a:p>
        </p:txBody>
      </p:sp>
      <p:sp>
        <p:nvSpPr>
          <p:cNvPr id="41" name="Rectángulo redondeado 40"/>
          <p:cNvSpPr/>
          <p:nvPr/>
        </p:nvSpPr>
        <p:spPr>
          <a:xfrm>
            <a:off x="329770" y="1279091"/>
            <a:ext cx="2796726" cy="1177131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2501437"/>
              <a:satOff val="-2237"/>
              <a:lumOff val="6"/>
              <a:alphaOff val="0"/>
            </a:schemeClr>
          </a:fillRef>
          <a:effectRef idx="0">
            <a:schemeClr val="accent2">
              <a:tint val="50000"/>
              <a:hueOff val="2501437"/>
              <a:satOff val="-2237"/>
              <a:lumOff val="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oup 3"/>
          <p:cNvGrpSpPr/>
          <p:nvPr/>
        </p:nvGrpSpPr>
        <p:grpSpPr>
          <a:xfrm>
            <a:off x="329770" y="3058204"/>
            <a:ext cx="8596012" cy="1520860"/>
            <a:chOff x="329770" y="4365504"/>
            <a:chExt cx="8596012" cy="1520860"/>
          </a:xfrm>
        </p:grpSpPr>
        <p:sp>
          <p:nvSpPr>
            <p:cNvPr id="37" name="Rectángulo redondeado 36"/>
            <p:cNvSpPr/>
            <p:nvPr/>
          </p:nvSpPr>
          <p:spPr>
            <a:xfrm>
              <a:off x="2770949" y="4604495"/>
              <a:ext cx="6154833" cy="1281869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Gill Sans MT"/>
                <a:cs typeface="Gill Sans MT"/>
              </a:endParaRPr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2951718" y="4799153"/>
              <a:ext cx="5974064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dirty="0" smtClean="0">
                  <a:solidFill>
                    <a:schemeClr val="bg1"/>
                  </a:solidFill>
                  <a:latin typeface="Gill Sans MT"/>
                  <a:ea typeface="Calibri"/>
                  <a:cs typeface="Gill Sans MT"/>
                </a:rPr>
                <a:t>   Demonstrate </a:t>
              </a:r>
              <a:r>
                <a:rPr lang="en-US" dirty="0">
                  <a:solidFill>
                    <a:schemeClr val="bg1"/>
                  </a:solidFill>
                  <a:latin typeface="Gill Sans MT"/>
                  <a:ea typeface="Calibri"/>
                  <a:cs typeface="Gill Sans MT"/>
                </a:rPr>
                <a:t>radar using </a:t>
              </a:r>
              <a:r>
                <a:rPr lang="en-US" dirty="0" smtClean="0">
                  <a:solidFill>
                    <a:schemeClr val="bg1"/>
                  </a:solidFill>
                  <a:latin typeface="Gill Sans MT"/>
                  <a:ea typeface="Calibri"/>
                  <a:cs typeface="Gill Sans MT"/>
                </a:rPr>
                <a:t>low-frequency WLAN signals</a:t>
              </a:r>
              <a:endParaRPr lang="es-ES" dirty="0">
                <a:solidFill>
                  <a:schemeClr val="bg1"/>
                </a:solidFill>
                <a:latin typeface="Gill Sans MT"/>
                <a:cs typeface="Gill Sans MT"/>
              </a:endParaRPr>
            </a:p>
            <a:p>
              <a:pPr marL="800100" lvl="1" indent="-342900">
                <a:buFont typeface="Courier New" panose="02070309020205020404" pitchFamily="49" charset="0"/>
                <a:buChar char="o"/>
              </a:pPr>
              <a:r>
                <a:rPr lang="en-US" altLang="zh-CN" sz="1400" dirty="0">
                  <a:solidFill>
                    <a:schemeClr val="bg1"/>
                  </a:solidFill>
                  <a:latin typeface="Gill Sans MT"/>
                  <a:cs typeface="Gill Sans MT"/>
                </a:rPr>
                <a:t>Conduct a head-to-head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Gill Sans MT"/>
                  <a:cs typeface="Gill Sans MT"/>
                </a:rPr>
                <a:t>comparison </a:t>
              </a:r>
              <a:r>
                <a:rPr lang="en-US" altLang="zh-CN" sz="1400" dirty="0">
                  <a:solidFill>
                    <a:schemeClr val="bg1"/>
                  </a:solidFill>
                  <a:latin typeface="Gill Sans MT"/>
                  <a:cs typeface="Gill Sans MT"/>
                </a:rPr>
                <a:t>with mmWave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Gill Sans MT"/>
                  <a:cs typeface="Gill Sans MT"/>
                </a:rPr>
                <a:t>radar</a:t>
              </a:r>
              <a:endParaRPr lang="es-ES" sz="1400" dirty="0">
                <a:solidFill>
                  <a:schemeClr val="bg1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329770" y="4365504"/>
              <a:ext cx="2796726" cy="1177131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2501437"/>
                <a:satOff val="-2237"/>
                <a:lumOff val="6"/>
                <a:alphaOff val="0"/>
              </a:schemeClr>
            </a:fillRef>
            <a:effectRef idx="0">
              <a:schemeClr val="accent2">
                <a:tint val="50000"/>
                <a:hueOff val="2501437"/>
                <a:satOff val="-2237"/>
                <a:lumOff val="6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43" name="Content Placeholder 11" descr="Machovka-car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17" b="11517"/>
            <a:stretch>
              <a:fillRect/>
            </a:stretch>
          </p:blipFill>
          <p:spPr>
            <a:xfrm>
              <a:off x="1807330" y="4634798"/>
              <a:ext cx="1102617" cy="319271"/>
            </a:xfrm>
            <a:prstGeom prst="rect">
              <a:avLst/>
            </a:prstGeom>
          </p:spPr>
        </p:pic>
        <p:pic>
          <p:nvPicPr>
            <p:cNvPr id="44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55" y="4454142"/>
              <a:ext cx="727094" cy="999854"/>
            </a:xfrm>
            <a:prstGeom prst="rect">
              <a:avLst/>
            </a:prstGeom>
          </p:spPr>
        </p:pic>
        <p:sp>
          <p:nvSpPr>
            <p:cNvPr id="45" name="Shape 407"/>
            <p:cNvSpPr/>
            <p:nvPr/>
          </p:nvSpPr>
          <p:spPr>
            <a:xfrm rot="20563597">
              <a:off x="1243932" y="4921763"/>
              <a:ext cx="556066" cy="231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0" y="11226"/>
                  </a:moveTo>
                  <a:lnTo>
                    <a:pt x="11781" y="0"/>
                  </a:lnTo>
                  <a:cubicBezTo>
                    <a:pt x="11781" y="0"/>
                    <a:pt x="16828" y="323"/>
                    <a:pt x="17148" y="482"/>
                  </a:cubicBezTo>
                  <a:cubicBezTo>
                    <a:pt x="17469" y="641"/>
                    <a:pt x="20266" y="3817"/>
                    <a:pt x="20266" y="3817"/>
                  </a:cubicBezTo>
                  <a:lnTo>
                    <a:pt x="21400" y="7892"/>
                  </a:lnTo>
                  <a:cubicBezTo>
                    <a:pt x="21400" y="7892"/>
                    <a:pt x="21484" y="11959"/>
                    <a:pt x="21542" y="12708"/>
                  </a:cubicBezTo>
                  <a:cubicBezTo>
                    <a:pt x="21600" y="13458"/>
                    <a:pt x="20788" y="15965"/>
                    <a:pt x="20692" y="16784"/>
                  </a:cubicBezTo>
                  <a:cubicBezTo>
                    <a:pt x="20595" y="17603"/>
                    <a:pt x="19274" y="20118"/>
                    <a:pt x="19274" y="20118"/>
                  </a:cubicBezTo>
                  <a:lnTo>
                    <a:pt x="15873" y="21600"/>
                  </a:lnTo>
                  <a:lnTo>
                    <a:pt x="11905" y="21600"/>
                  </a:lnTo>
                  <a:lnTo>
                    <a:pt x="0" y="11226"/>
                  </a:lnTo>
                  <a:close/>
                </a:path>
              </a:pathLst>
            </a:custGeom>
            <a:gradFill>
              <a:gsLst>
                <a:gs pos="0">
                  <a:srgbClr val="202C5A">
                    <a:alpha val="41000"/>
                  </a:srgbClr>
                </a:gs>
                <a:gs pos="100000">
                  <a:srgbClr val="00CAFF">
                    <a:alpha val="41000"/>
                  </a:srgbClr>
                </a:gs>
              </a:gsLst>
              <a:lin ang="899999"/>
            </a:gradFill>
            <a:ln w="12700">
              <a:solidFill>
                <a:srgbClr val="000000">
                  <a:alpha val="41000"/>
                </a:srgbClr>
              </a:solidFill>
              <a:custDash>
                <a:ds d="200000" sp="200000"/>
              </a:custDash>
              <a:miter lim="400000"/>
            </a:ln>
          </p:spPr>
          <p:txBody>
            <a:bodyPr lIns="40004" tIns="40004" rIns="40004" bIns="40004" anchor="ctr"/>
            <a:lstStyle/>
            <a:p>
              <a:pPr lvl="0" defTabSz="511175">
                <a:defRPr sz="3600"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dirty="0">
                <a:latin typeface="Gill Sans MT"/>
                <a:cs typeface="Gill Sans MT"/>
              </a:endParaRPr>
            </a:p>
          </p:txBody>
        </p:sp>
      </p:grpSp>
      <p:sp>
        <p:nvSpPr>
          <p:cNvPr id="52" name="Shape 182"/>
          <p:cNvSpPr/>
          <p:nvPr/>
        </p:nvSpPr>
        <p:spPr>
          <a:xfrm rot="10098274">
            <a:off x="1979717" y="1467883"/>
            <a:ext cx="731341" cy="214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0" y="11226"/>
                </a:moveTo>
                <a:lnTo>
                  <a:pt x="11781" y="0"/>
                </a:lnTo>
                <a:cubicBezTo>
                  <a:pt x="11781" y="0"/>
                  <a:pt x="16828" y="323"/>
                  <a:pt x="17148" y="482"/>
                </a:cubicBezTo>
                <a:cubicBezTo>
                  <a:pt x="17469" y="641"/>
                  <a:pt x="20266" y="3817"/>
                  <a:pt x="20266" y="3817"/>
                </a:cubicBezTo>
                <a:lnTo>
                  <a:pt x="21400" y="7892"/>
                </a:lnTo>
                <a:cubicBezTo>
                  <a:pt x="21400" y="7892"/>
                  <a:pt x="21484" y="11959"/>
                  <a:pt x="21542" y="12708"/>
                </a:cubicBezTo>
                <a:cubicBezTo>
                  <a:pt x="21600" y="13458"/>
                  <a:pt x="20788" y="15965"/>
                  <a:pt x="20692" y="16784"/>
                </a:cubicBezTo>
                <a:cubicBezTo>
                  <a:pt x="20595" y="17603"/>
                  <a:pt x="19274" y="20118"/>
                  <a:pt x="19274" y="20118"/>
                </a:cubicBezTo>
                <a:lnTo>
                  <a:pt x="15873" y="21600"/>
                </a:lnTo>
                <a:lnTo>
                  <a:pt x="11905" y="21600"/>
                </a:lnTo>
                <a:lnTo>
                  <a:pt x="0" y="11226"/>
                </a:lnTo>
                <a:close/>
              </a:path>
            </a:pathLst>
          </a:custGeom>
          <a:gradFill>
            <a:gsLst>
              <a:gs pos="0">
                <a:srgbClr val="202C5A">
                  <a:alpha val="41000"/>
                </a:srgbClr>
              </a:gs>
              <a:gs pos="100000">
                <a:srgbClr val="00CAFF">
                  <a:alpha val="41000"/>
                </a:srgbClr>
              </a:gs>
            </a:gsLst>
            <a:lin ang="899999"/>
          </a:gradFill>
          <a:ln w="12700">
            <a:solidFill>
              <a:srgbClr val="000000">
                <a:alpha val="4100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2800">
              <a:latin typeface="Gill Sans MT"/>
              <a:cs typeface="Gill Sans MT"/>
            </a:endParaRPr>
          </a:p>
        </p:txBody>
      </p:sp>
      <p:pic>
        <p:nvPicPr>
          <p:cNvPr id="53" name="BS_with_cylinder_array_2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55640" y="1316482"/>
            <a:ext cx="216040" cy="725371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sp>
        <p:nvSpPr>
          <p:cNvPr id="59" name="Shape 182"/>
          <p:cNvSpPr/>
          <p:nvPr/>
        </p:nvSpPr>
        <p:spPr>
          <a:xfrm rot="18965574">
            <a:off x="1388469" y="1856419"/>
            <a:ext cx="702989" cy="16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0" y="11226"/>
                </a:moveTo>
                <a:lnTo>
                  <a:pt x="11781" y="0"/>
                </a:lnTo>
                <a:cubicBezTo>
                  <a:pt x="11781" y="0"/>
                  <a:pt x="16828" y="323"/>
                  <a:pt x="17148" y="482"/>
                </a:cubicBezTo>
                <a:cubicBezTo>
                  <a:pt x="17469" y="641"/>
                  <a:pt x="20266" y="3817"/>
                  <a:pt x="20266" y="3817"/>
                </a:cubicBezTo>
                <a:lnTo>
                  <a:pt x="21400" y="7892"/>
                </a:lnTo>
                <a:cubicBezTo>
                  <a:pt x="21400" y="7892"/>
                  <a:pt x="21484" y="11959"/>
                  <a:pt x="21542" y="12708"/>
                </a:cubicBezTo>
                <a:cubicBezTo>
                  <a:pt x="21600" y="13458"/>
                  <a:pt x="20788" y="15965"/>
                  <a:pt x="20692" y="16784"/>
                </a:cubicBezTo>
                <a:cubicBezTo>
                  <a:pt x="20595" y="17603"/>
                  <a:pt x="19274" y="20118"/>
                  <a:pt x="19274" y="20118"/>
                </a:cubicBezTo>
                <a:lnTo>
                  <a:pt x="15873" y="21600"/>
                </a:lnTo>
                <a:lnTo>
                  <a:pt x="11905" y="21600"/>
                </a:lnTo>
                <a:lnTo>
                  <a:pt x="0" y="11226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>
            <a:solidFill>
              <a:srgbClr val="000000">
                <a:alpha val="4100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2800">
              <a:latin typeface="Gill Sans MT"/>
              <a:cs typeface="Gill Sans MT"/>
            </a:endParaRPr>
          </a:p>
        </p:txBody>
      </p:sp>
      <p:pic>
        <p:nvPicPr>
          <p:cNvPr id="56" name="Content Placeholder 11" descr="Machovka-car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7" b="11517"/>
          <a:stretch>
            <a:fillRect/>
          </a:stretch>
        </p:blipFill>
        <p:spPr>
          <a:xfrm>
            <a:off x="365196" y="2067489"/>
            <a:ext cx="1102617" cy="319271"/>
          </a:xfrm>
          <a:prstGeom prst="rect">
            <a:avLst/>
          </a:prstGeom>
        </p:spPr>
      </p:pic>
      <p:pic>
        <p:nvPicPr>
          <p:cNvPr id="67" name="Picture 28" descr="0aa4dbf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00" y="2014052"/>
            <a:ext cx="855167" cy="383196"/>
          </a:xfrm>
          <a:prstGeom prst="rect">
            <a:avLst/>
          </a:prstGeom>
        </p:spPr>
      </p:pic>
      <p:sp>
        <p:nvSpPr>
          <p:cNvPr id="68" name="Shape 182"/>
          <p:cNvSpPr/>
          <p:nvPr/>
        </p:nvSpPr>
        <p:spPr>
          <a:xfrm rot="8154923">
            <a:off x="2109544" y="1687537"/>
            <a:ext cx="642457" cy="126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0" y="11226"/>
                </a:moveTo>
                <a:lnTo>
                  <a:pt x="11781" y="0"/>
                </a:lnTo>
                <a:cubicBezTo>
                  <a:pt x="11781" y="0"/>
                  <a:pt x="16828" y="323"/>
                  <a:pt x="17148" y="482"/>
                </a:cubicBezTo>
                <a:cubicBezTo>
                  <a:pt x="17469" y="641"/>
                  <a:pt x="20266" y="3817"/>
                  <a:pt x="20266" y="3817"/>
                </a:cubicBezTo>
                <a:lnTo>
                  <a:pt x="21400" y="7892"/>
                </a:lnTo>
                <a:cubicBezTo>
                  <a:pt x="21400" y="7892"/>
                  <a:pt x="21484" y="11959"/>
                  <a:pt x="21542" y="12708"/>
                </a:cubicBezTo>
                <a:cubicBezTo>
                  <a:pt x="21600" y="13458"/>
                  <a:pt x="20788" y="15965"/>
                  <a:pt x="20692" y="16784"/>
                </a:cubicBezTo>
                <a:cubicBezTo>
                  <a:pt x="20595" y="17603"/>
                  <a:pt x="19274" y="20118"/>
                  <a:pt x="19274" y="20118"/>
                </a:cubicBezTo>
                <a:lnTo>
                  <a:pt x="15873" y="21600"/>
                </a:lnTo>
                <a:lnTo>
                  <a:pt x="11905" y="21600"/>
                </a:lnTo>
                <a:lnTo>
                  <a:pt x="0" y="1122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solidFill>
              <a:srgbClr val="000000">
                <a:alpha val="4100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2800">
              <a:latin typeface="Gill Sans MT"/>
              <a:cs typeface="Gill Sans MT"/>
            </a:endParaRPr>
          </a:p>
        </p:txBody>
      </p:sp>
      <p:sp>
        <p:nvSpPr>
          <p:cNvPr id="69" name="Shape 182"/>
          <p:cNvSpPr/>
          <p:nvPr/>
        </p:nvSpPr>
        <p:spPr>
          <a:xfrm rot="16946017">
            <a:off x="2014806" y="1968785"/>
            <a:ext cx="408834" cy="90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0" y="11226"/>
                </a:moveTo>
                <a:lnTo>
                  <a:pt x="11781" y="0"/>
                </a:lnTo>
                <a:cubicBezTo>
                  <a:pt x="11781" y="0"/>
                  <a:pt x="16828" y="323"/>
                  <a:pt x="17148" y="482"/>
                </a:cubicBezTo>
                <a:cubicBezTo>
                  <a:pt x="17469" y="641"/>
                  <a:pt x="20266" y="3817"/>
                  <a:pt x="20266" y="3817"/>
                </a:cubicBezTo>
                <a:lnTo>
                  <a:pt x="21400" y="7892"/>
                </a:lnTo>
                <a:cubicBezTo>
                  <a:pt x="21400" y="7892"/>
                  <a:pt x="21484" y="11959"/>
                  <a:pt x="21542" y="12708"/>
                </a:cubicBezTo>
                <a:cubicBezTo>
                  <a:pt x="21600" y="13458"/>
                  <a:pt x="20788" y="15965"/>
                  <a:pt x="20692" y="16784"/>
                </a:cubicBezTo>
                <a:cubicBezTo>
                  <a:pt x="20595" y="17603"/>
                  <a:pt x="19274" y="20118"/>
                  <a:pt x="19274" y="20118"/>
                </a:cubicBezTo>
                <a:lnTo>
                  <a:pt x="15873" y="21600"/>
                </a:lnTo>
                <a:lnTo>
                  <a:pt x="11905" y="21600"/>
                </a:lnTo>
                <a:lnTo>
                  <a:pt x="0" y="1122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solidFill>
              <a:srgbClr val="000000">
                <a:alpha val="4100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2800">
              <a:latin typeface="Gill Sans MT"/>
              <a:cs typeface="Gill Sans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152" y="395496"/>
            <a:ext cx="881702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Subtask </a:t>
            </a:r>
            <a:r>
              <a:rPr lang="en-US" dirty="0" smtClean="0"/>
              <a:t>2.2: </a:t>
            </a:r>
            <a:r>
              <a:rPr lang="en-US" dirty="0">
                <a:solidFill>
                  <a:srgbClr val="000000"/>
                </a:solidFill>
                <a:ea typeface="Calibri"/>
              </a:rPr>
              <a:t>Optimizing the Joint </a:t>
            </a:r>
            <a:r>
              <a:rPr lang="en-US" dirty="0" smtClean="0">
                <a:solidFill>
                  <a:srgbClr val="000000"/>
                </a:solidFill>
                <a:ea typeface="Calibri"/>
              </a:rPr>
              <a:t>Waveform</a:t>
            </a:r>
            <a:endParaRPr lang="es-ES" dirty="0"/>
          </a:p>
        </p:txBody>
      </p:sp>
      <p:sp>
        <p:nvSpPr>
          <p:cNvPr id="32" name="Rectángulo redondeado 31"/>
          <p:cNvSpPr/>
          <p:nvPr/>
        </p:nvSpPr>
        <p:spPr>
          <a:xfrm>
            <a:off x="2835344" y="2260676"/>
            <a:ext cx="5701906" cy="1281869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redondeado 29"/>
          <p:cNvSpPr/>
          <p:nvPr/>
        </p:nvSpPr>
        <p:spPr>
          <a:xfrm>
            <a:off x="407837" y="1526030"/>
            <a:ext cx="4572000" cy="1136590"/>
          </a:xfrm>
          <a:prstGeom prst="roundRect">
            <a:avLst>
              <a:gd name="adj" fmla="val 1000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2501437"/>
              <a:satOff val="-2237"/>
              <a:lumOff val="6"/>
              <a:alphaOff val="0"/>
            </a:schemeClr>
          </a:fillRef>
          <a:effectRef idx="0">
            <a:schemeClr val="accent2">
              <a:tint val="50000"/>
              <a:hueOff val="2501437"/>
              <a:satOff val="-2237"/>
              <a:lumOff val="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Rectángulo 33"/>
          <p:cNvSpPr/>
          <p:nvPr/>
        </p:nvSpPr>
        <p:spPr>
          <a:xfrm>
            <a:off x="3191001" y="2342970"/>
            <a:ext cx="54957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   </a:t>
            </a:r>
            <a:r>
              <a:rPr lang="en-US" sz="2000" dirty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Gill Sans MT"/>
                <a:cs typeface="Gill Sans MT"/>
              </a:rPr>
              <a:t>                             FUTURE PLANS</a:t>
            </a:r>
            <a:endParaRPr lang="es-ES" sz="2000" dirty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Define different working 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scenarios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Bicycle near a car / several cars ahead, avoid collision with pedestrian, etc.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 smtClean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2734051" y="4451320"/>
            <a:ext cx="5803199" cy="1657880"/>
          </a:xfrm>
          <a:prstGeom prst="roundRect">
            <a:avLst/>
          </a:prstGeom>
          <a:solidFill>
            <a:schemeClr val="accent3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3656746" y="4645813"/>
            <a:ext cx="5735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                           </a:t>
            </a:r>
            <a:r>
              <a:rPr lang="en-US" sz="2000" dirty="0" smtClean="0">
                <a:solidFill>
                  <a:schemeClr val="bg1"/>
                </a:solidFill>
                <a:latin typeface="Gill Sans MT"/>
                <a:cs typeface="Gill Sans MT"/>
              </a:rPr>
              <a:t>FUTURE PLANS</a:t>
            </a:r>
            <a:endParaRPr lang="en-US" sz="2000" dirty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Design 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optimization 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strategies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Define 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cost functions and constraints </a:t>
            </a:r>
            <a:endParaRPr lang="en-US" sz="1600" dirty="0" smtClean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Optimize 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radar and communication parameters depending on 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scenarios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39" name="Rectángulo redondeado 38"/>
          <p:cNvSpPr/>
          <p:nvPr/>
        </p:nvSpPr>
        <p:spPr>
          <a:xfrm>
            <a:off x="394275" y="3673510"/>
            <a:ext cx="4585562" cy="1177131"/>
          </a:xfrm>
          <a:prstGeom prst="roundRect">
            <a:avLst>
              <a:gd name="adj" fmla="val 1000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2501437"/>
              <a:satOff val="-2237"/>
              <a:lumOff val="6"/>
              <a:alphaOff val="0"/>
            </a:schemeClr>
          </a:fillRef>
          <a:effectRef idx="0">
            <a:schemeClr val="accent2">
              <a:tint val="50000"/>
              <a:hueOff val="2501437"/>
              <a:satOff val="-2237"/>
              <a:lumOff val="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ectángulo 2"/>
          <p:cNvSpPr/>
          <p:nvPr/>
        </p:nvSpPr>
        <p:spPr>
          <a:xfrm>
            <a:off x="407837" y="1632111"/>
            <a:ext cx="4652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Gill Sans MT"/>
                <a:cs typeface="Gill Sans MT"/>
              </a:rPr>
              <a:t>Adapt waveform with environmental situation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latin typeface="Gill Sans MT"/>
                <a:cs typeface="Gill Sans MT"/>
              </a:rPr>
              <a:t>Rural / urban area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latin typeface="Gill Sans MT"/>
                <a:cs typeface="Gill Sans MT"/>
              </a:rPr>
              <a:t>Vehicle / communication traffic</a:t>
            </a:r>
            <a:endParaRPr lang="en-US" sz="1600" dirty="0">
              <a:latin typeface="Gill Sans MT"/>
              <a:cs typeface="Gill Sans MT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1056" y="3762600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latin typeface="Gill Sans MT"/>
                <a:cs typeface="Gill Sans MT"/>
              </a:rPr>
              <a:t>Waveform design is related to limited resources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Gill Sans MT"/>
                <a:cs typeface="Gill Sans MT"/>
              </a:rPr>
              <a:t>Bandwidth, power,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5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9704" y="4823135"/>
            <a:ext cx="5640225" cy="52391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</a:rPr>
              <a:t>                           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Motivation</a:t>
            </a:r>
            <a:endParaRPr lang="en-US" b="1" dirty="0">
              <a:solidFill>
                <a:schemeClr val="accent6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8229600" y="4970962"/>
            <a:ext cx="480658" cy="228258"/>
          </a:xfrm>
          <a:prstGeom prst="homePlate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6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152" y="395496"/>
            <a:ext cx="8817024" cy="1143000"/>
          </a:xfrm>
        </p:spPr>
        <p:txBody>
          <a:bodyPr>
            <a:normAutofit/>
          </a:bodyPr>
          <a:lstStyle/>
          <a:p>
            <a:r>
              <a:rPr lang="en-US" dirty="0"/>
              <a:t>Subtask </a:t>
            </a:r>
            <a:r>
              <a:rPr lang="en-US" dirty="0" smtClean="0"/>
              <a:t>2.3: Incorporating antenna arrays</a:t>
            </a:r>
            <a:endParaRPr lang="es-ES" dirty="0"/>
          </a:p>
        </p:txBody>
      </p:sp>
      <p:sp>
        <p:nvSpPr>
          <p:cNvPr id="32" name="Rectángulo redondeado 31"/>
          <p:cNvSpPr/>
          <p:nvPr/>
        </p:nvSpPr>
        <p:spPr>
          <a:xfrm>
            <a:off x="2734050" y="2260676"/>
            <a:ext cx="6162121" cy="1281869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redondeado 29"/>
          <p:cNvSpPr/>
          <p:nvPr/>
        </p:nvSpPr>
        <p:spPr>
          <a:xfrm>
            <a:off x="407837" y="1526030"/>
            <a:ext cx="4572000" cy="1136590"/>
          </a:xfrm>
          <a:prstGeom prst="roundRect">
            <a:avLst>
              <a:gd name="adj" fmla="val 1000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2501437"/>
              <a:satOff val="-2237"/>
              <a:lumOff val="6"/>
              <a:alphaOff val="0"/>
            </a:schemeClr>
          </a:fillRef>
          <a:effectRef idx="0">
            <a:schemeClr val="accent2">
              <a:tint val="50000"/>
              <a:hueOff val="2501437"/>
              <a:satOff val="-2237"/>
              <a:lumOff val="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Rectángulo 33"/>
          <p:cNvSpPr/>
          <p:nvPr/>
        </p:nvSpPr>
        <p:spPr>
          <a:xfrm>
            <a:off x="3441768" y="2394018"/>
            <a:ext cx="549579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                         FUTURE PLANS</a:t>
            </a:r>
            <a:endParaRPr lang="es-ES" sz="2000" dirty="0">
              <a:solidFill>
                <a:schemeClr val="bg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Design antenna architecture for joint radar &amp; comm.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Investigate a unified architecture for radar and comm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07837" y="1632111"/>
            <a:ext cx="46524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Antenna </a:t>
            </a:r>
            <a:r>
              <a:rPr lang="en-US" b="1" dirty="0">
                <a:solidFill>
                  <a:srgbClr val="000000"/>
                </a:solidFill>
              </a:rPr>
              <a:t>arrays are important to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</a:rPr>
              <a:t>Radar systems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rgbClr val="000000"/>
                </a:solidFill>
              </a:rPr>
              <a:t>MmWave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communication systems</a:t>
            </a:r>
          </a:p>
          <a:p>
            <a:pPr lvl="1"/>
            <a:endParaRPr lang="en-US" dirty="0"/>
          </a:p>
        </p:txBody>
      </p:sp>
      <p:grpSp>
        <p:nvGrpSpPr>
          <p:cNvPr id="5" name="Grupo 4"/>
          <p:cNvGrpSpPr/>
          <p:nvPr/>
        </p:nvGrpSpPr>
        <p:grpSpPr>
          <a:xfrm>
            <a:off x="401056" y="3800661"/>
            <a:ext cx="8766213" cy="2141212"/>
            <a:chOff x="394275" y="3673510"/>
            <a:chExt cx="8766213" cy="2141212"/>
          </a:xfrm>
        </p:grpSpPr>
        <p:sp>
          <p:nvSpPr>
            <p:cNvPr id="37" name="Rectángulo redondeado 36"/>
            <p:cNvSpPr/>
            <p:nvPr/>
          </p:nvSpPr>
          <p:spPr>
            <a:xfrm>
              <a:off x="2734051" y="4451320"/>
              <a:ext cx="6162121" cy="136340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3425406" y="4662906"/>
              <a:ext cx="5735082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dirty="0" smtClean="0">
                  <a:solidFill>
                    <a:schemeClr val="bg1"/>
                  </a:solidFill>
                </a:rPr>
                <a:t>                                 </a:t>
              </a:r>
              <a:r>
                <a:rPr lang="en-US" sz="2000" dirty="0" smtClean="0">
                  <a:solidFill>
                    <a:schemeClr val="bg1"/>
                  </a:solidFill>
                </a:rPr>
                <a:t>FUTURE PLANS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en-US" sz="1600" dirty="0" smtClean="0">
                  <a:solidFill>
                    <a:schemeClr val="bg1"/>
                  </a:solidFill>
                </a:rPr>
                <a:t>Design </a:t>
              </a:r>
              <a:r>
                <a:rPr lang="en-US" sz="1600" dirty="0">
                  <a:solidFill>
                    <a:schemeClr val="bg1"/>
                  </a:solidFill>
                </a:rPr>
                <a:t>beamforming algorithm for joint radar &amp; </a:t>
              </a:r>
              <a:r>
                <a:rPr lang="en-US" sz="1600" dirty="0" smtClean="0">
                  <a:solidFill>
                    <a:schemeClr val="bg1"/>
                  </a:solidFill>
                </a:rPr>
                <a:t>comm.</a:t>
              </a:r>
            </a:p>
            <a:p>
              <a:pPr marL="800100" lvl="2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Radar with hybrid beamforming never explored </a:t>
              </a:r>
              <a:r>
                <a:rPr lang="en-US" sz="1600" dirty="0" smtClean="0">
                  <a:solidFill>
                    <a:schemeClr val="bg1"/>
                  </a:solidFill>
                </a:rPr>
                <a:t>before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394275" y="3673510"/>
              <a:ext cx="4585562" cy="1300142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2501437"/>
                <a:satOff val="-2237"/>
                <a:lumOff val="6"/>
                <a:alphaOff val="0"/>
              </a:schemeClr>
            </a:fillRef>
            <a:effectRef idx="0">
              <a:schemeClr val="accent2">
                <a:tint val="50000"/>
                <a:hueOff val="2501437"/>
                <a:satOff val="-2237"/>
                <a:lumOff val="6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Rectángulo 3"/>
            <p:cNvSpPr/>
            <p:nvPr/>
          </p:nvSpPr>
          <p:spPr>
            <a:xfrm>
              <a:off x="401056" y="3762600"/>
              <a:ext cx="4572000" cy="141577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/>
                <a:t>Performance </a:t>
              </a:r>
              <a:r>
                <a:rPr lang="en-US" b="1" dirty="0"/>
                <a:t>metric for radar and communication may </a:t>
              </a:r>
              <a:r>
                <a:rPr lang="en-US" b="1" dirty="0" smtClean="0"/>
                <a:t>conflict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 smtClean="0">
                  <a:solidFill>
                    <a:srgbClr val="000000"/>
                  </a:solidFill>
                </a:rPr>
                <a:t>COMM: Maximize </a:t>
              </a:r>
              <a:r>
                <a:rPr lang="en-US" sz="1600" dirty="0">
                  <a:solidFill>
                    <a:srgbClr val="000000"/>
                  </a:solidFill>
                </a:rPr>
                <a:t>receive power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en-US" sz="1600" dirty="0" smtClean="0">
                  <a:solidFill>
                    <a:srgbClr val="000000"/>
                  </a:solidFill>
                </a:rPr>
                <a:t>RADAR: Better </a:t>
              </a:r>
              <a:r>
                <a:rPr lang="en-US" sz="1600" dirty="0">
                  <a:solidFill>
                    <a:srgbClr val="000000"/>
                  </a:solidFill>
                </a:rPr>
                <a:t>target detection</a:t>
              </a:r>
              <a:endParaRPr lang="en-US" sz="1600" dirty="0"/>
            </a:p>
            <a:p>
              <a:endParaRPr lang="en-US" b="1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152" y="395496"/>
            <a:ext cx="8817024" cy="1143000"/>
          </a:xfrm>
        </p:spPr>
        <p:txBody>
          <a:bodyPr>
            <a:normAutofit/>
          </a:bodyPr>
          <a:lstStyle/>
          <a:p>
            <a:r>
              <a:rPr lang="en-US" dirty="0"/>
              <a:t>Subtask </a:t>
            </a:r>
            <a:r>
              <a:rPr lang="en-US" dirty="0" smtClean="0"/>
              <a:t>2.4: Dealing with security issues</a:t>
            </a:r>
            <a:endParaRPr lang="es-ES" dirty="0"/>
          </a:p>
        </p:txBody>
      </p:sp>
      <p:sp>
        <p:nvSpPr>
          <p:cNvPr id="32" name="Rectángulo redondeado 31"/>
          <p:cNvSpPr/>
          <p:nvPr/>
        </p:nvSpPr>
        <p:spPr>
          <a:xfrm>
            <a:off x="2734050" y="2260676"/>
            <a:ext cx="6162121" cy="15427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Gill Sans MT"/>
              <a:cs typeface="Gill Sans MT"/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407837" y="1526030"/>
            <a:ext cx="4572000" cy="1136590"/>
          </a:xfrm>
          <a:prstGeom prst="roundRect">
            <a:avLst>
              <a:gd name="adj" fmla="val 1000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2501437"/>
              <a:satOff val="-2237"/>
              <a:lumOff val="6"/>
              <a:alphaOff val="0"/>
            </a:schemeClr>
          </a:fillRef>
          <a:effectRef idx="0">
            <a:schemeClr val="accent2">
              <a:tint val="50000"/>
              <a:hueOff val="2501437"/>
              <a:satOff val="-2237"/>
              <a:lumOff val="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Rectángulo 33"/>
          <p:cNvSpPr/>
          <p:nvPr/>
        </p:nvSpPr>
        <p:spPr>
          <a:xfrm>
            <a:off x="3441768" y="2394018"/>
            <a:ext cx="54957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   </a:t>
            </a:r>
            <a:r>
              <a:rPr lang="en-US" sz="2000" dirty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Gill Sans MT"/>
                <a:cs typeface="Gill Sans MT"/>
              </a:rPr>
              <a:t>                           FUTURE PLANS</a:t>
            </a:r>
            <a:endParaRPr lang="es-ES" sz="2000" dirty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Physical layer security with large antenna 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arrays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MmWave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with large number of antennas may allow additional security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Using antenna subsets to prevent 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eavesdropping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14617" y="1526030"/>
            <a:ext cx="49266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Connected </a:t>
            </a:r>
            <a:r>
              <a:rPr lang="en-US" sz="1600" b="1" dirty="0">
                <a:solidFill>
                  <a:srgbClr val="000000"/>
                </a:solidFill>
                <a:latin typeface="Gill Sans MT"/>
                <a:cs typeface="Gill Sans MT"/>
              </a:rPr>
              <a:t>vehicles vulnerable to cyber attacks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latin typeface="Gill Sans MT"/>
                <a:cs typeface="Gill Sans MT"/>
              </a:rPr>
              <a:t>Recent demonstration on Jeep hacking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latin typeface="Gill Sans MT"/>
                <a:cs typeface="Gill Sans MT"/>
              </a:rPr>
              <a:t>Lack of privacy on connected vehicles may </a:t>
            </a:r>
            <a:r>
              <a:rPr lang="en-US" sz="1600" dirty="0" smtClean="0">
                <a:solidFill>
                  <a:srgbClr val="000000"/>
                </a:solidFill>
                <a:latin typeface="Gill Sans MT"/>
                <a:cs typeface="Gill Sans MT"/>
              </a:rPr>
              <a:t>lead to “Big Brother”</a:t>
            </a:r>
            <a:endParaRPr lang="en-US" sz="1600" dirty="0">
              <a:latin typeface="Gill Sans MT"/>
              <a:cs typeface="Gill Sans MT"/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2740832" y="4704981"/>
            <a:ext cx="6162121" cy="15488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Gill Sans MT"/>
              <a:cs typeface="Gill Sans MT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3432187" y="4916567"/>
            <a:ext cx="573508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                                </a:t>
            </a:r>
            <a:r>
              <a:rPr lang="en-US" sz="2000" dirty="0" smtClean="0">
                <a:solidFill>
                  <a:schemeClr val="bg1"/>
                </a:solidFill>
                <a:latin typeface="Gill Sans MT"/>
                <a:cs typeface="Gill Sans MT"/>
              </a:rPr>
              <a:t>FUTURE PLANS</a:t>
            </a:r>
          </a:p>
          <a:p>
            <a:pPr lvl="0"/>
            <a:endParaRPr lang="en-US" sz="1000" dirty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Analysis 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of security in automotive 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case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Study the fundamental limit of security using 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subsets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Study the impact of secured beamforming 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on radar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39" name="Rectángulo redondeado 38"/>
          <p:cNvSpPr/>
          <p:nvPr/>
        </p:nvSpPr>
        <p:spPr>
          <a:xfrm>
            <a:off x="401056" y="3927171"/>
            <a:ext cx="4585562" cy="1463548"/>
          </a:xfrm>
          <a:prstGeom prst="roundRect">
            <a:avLst>
              <a:gd name="adj" fmla="val 1000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2501437"/>
              <a:satOff val="-2237"/>
              <a:lumOff val="6"/>
              <a:alphaOff val="0"/>
            </a:schemeClr>
          </a:fillRef>
          <a:effectRef idx="0">
            <a:schemeClr val="accent2">
              <a:tint val="50000"/>
              <a:hueOff val="2501437"/>
              <a:satOff val="-2237"/>
              <a:lumOff val="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Rectángulo 3"/>
          <p:cNvSpPr/>
          <p:nvPr/>
        </p:nvSpPr>
        <p:spPr>
          <a:xfrm>
            <a:off x="454832" y="392993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ill Sans MT"/>
                <a:cs typeface="Gill Sans MT"/>
              </a:rPr>
              <a:t>Current </a:t>
            </a:r>
            <a:r>
              <a:rPr lang="en-US" sz="1600" b="1" dirty="0">
                <a:latin typeface="Gill Sans MT"/>
                <a:cs typeface="Gill Sans MT"/>
              </a:rPr>
              <a:t>security/privacy protocols based on digital signature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Gill Sans MT"/>
                <a:cs typeface="Gill Sans MT"/>
              </a:rPr>
              <a:t>Large number of digital key pairs should be changed often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Gill Sans MT"/>
                <a:cs typeface="Gill Sans MT"/>
              </a:rPr>
              <a:t>Digital key can be breached </a:t>
            </a:r>
          </a:p>
          <a:p>
            <a:endParaRPr lang="en-US" sz="1600" b="1" dirty="0">
              <a:latin typeface="Gill Sans MT"/>
              <a:cs typeface="Gill Sans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36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6430" y="4823135"/>
            <a:ext cx="5996438" cy="5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+mj-lt"/>
              </a:rPr>
              <a:t>                           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Future Plans Task 3</a:t>
            </a:r>
            <a:endParaRPr lang="en-US" b="1" dirty="0">
              <a:solidFill>
                <a:schemeClr val="accent6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8229600" y="4970962"/>
            <a:ext cx="480658" cy="228258"/>
          </a:xfrm>
          <a:prstGeom prst="homePlate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69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2838091" y="4354174"/>
            <a:ext cx="5848709" cy="148260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2832221" y="2259299"/>
            <a:ext cx="5848709" cy="141794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Task</a:t>
            </a:r>
            <a:r>
              <a:rPr lang="es-ES" dirty="0" smtClean="0"/>
              <a:t> 3: </a:t>
            </a:r>
            <a:r>
              <a:rPr lang="es-ES" dirty="0" err="1" smtClean="0"/>
              <a:t>Definition</a:t>
            </a:r>
            <a:r>
              <a:rPr lang="es-ES" dirty="0" smtClean="0"/>
              <a:t> and </a:t>
            </a:r>
            <a:r>
              <a:rPr lang="es-ES" dirty="0" err="1" smtClean="0"/>
              <a:t>work</a:t>
            </a:r>
            <a:r>
              <a:rPr lang="es-ES" dirty="0" smtClean="0"/>
              <a:t> plan 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2987" y="1692067"/>
            <a:ext cx="1956987" cy="39737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490011" y="3550794"/>
            <a:ext cx="1993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Conduct </a:t>
            </a:r>
            <a:r>
              <a:rPr lang="en-US" sz="2000" dirty="0">
                <a:solidFill>
                  <a:schemeClr val="bg1"/>
                </a:solidFill>
              </a:rPr>
              <a:t>Preliminary Tests and Develop Concept of Operations</a:t>
            </a:r>
          </a:p>
          <a:p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43704" y="1855579"/>
            <a:ext cx="1183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TASK 3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32987" y="2542311"/>
            <a:ext cx="1956988" cy="3418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2954849" y="1814059"/>
            <a:ext cx="3987985" cy="66808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ES" dirty="0"/>
              <a:t>3</a:t>
            </a:r>
            <a:r>
              <a:rPr lang="es-ES" dirty="0" smtClean="0"/>
              <a:t>.1. </a:t>
            </a:r>
            <a:r>
              <a:rPr lang="es-ES" dirty="0" err="1" smtClean="0"/>
              <a:t>Preliminary</a:t>
            </a:r>
            <a:r>
              <a:rPr lang="es-ES" dirty="0" smtClean="0"/>
              <a:t> </a:t>
            </a:r>
            <a:r>
              <a:rPr lang="es-ES" dirty="0" err="1" smtClean="0"/>
              <a:t>tests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real data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2939028" y="3964258"/>
            <a:ext cx="3987986" cy="71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ES" dirty="0" smtClean="0"/>
              <a:t>3.2. </a:t>
            </a:r>
            <a:r>
              <a:rPr lang="en-US" dirty="0" smtClean="0"/>
              <a:t>Asses benefits </a:t>
            </a:r>
            <a:r>
              <a:rPr lang="en-US" dirty="0"/>
              <a:t>of proposed system and develop CONOPS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954849" y="2696280"/>
            <a:ext cx="5472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GillSans"/>
              </a:rPr>
              <a:t>FUTURE PLANS</a:t>
            </a:r>
          </a:p>
          <a:p>
            <a:pPr marL="0" lvl="3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□ </a:t>
            </a:r>
            <a:r>
              <a:rPr lang="en-US" sz="1600" dirty="0"/>
              <a:t>Collect real data with prototyping </a:t>
            </a:r>
            <a:endParaRPr lang="en-US" sz="1600" dirty="0" smtClean="0"/>
          </a:p>
          <a:p>
            <a:pPr marL="0" lvl="3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□ </a:t>
            </a:r>
            <a:r>
              <a:rPr lang="en-US" sz="1600" dirty="0"/>
              <a:t>Optimize developed algorithms/systems </a:t>
            </a:r>
            <a:r>
              <a:rPr lang="en-US" sz="1600" dirty="0" smtClean="0"/>
              <a:t>with real data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7129525" y="1786441"/>
            <a:ext cx="125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</a:rPr>
              <a:t>Months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</a:rPr>
              <a:t> 8-13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113704" y="3861553"/>
            <a:ext cx="125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chemeClr val="accent3">
                    <a:lumMod val="50000"/>
                  </a:schemeClr>
                </a:solidFill>
              </a:rPr>
              <a:t>Months</a:t>
            </a:r>
            <a:r>
              <a:rPr lang="es-ES" sz="1600" dirty="0" smtClean="0">
                <a:solidFill>
                  <a:schemeClr val="accent3">
                    <a:lumMod val="50000"/>
                  </a:schemeClr>
                </a:solidFill>
              </a:rPr>
              <a:t> 9-15</a:t>
            </a:r>
            <a:endParaRPr lang="es-E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954849" y="4852932"/>
            <a:ext cx="5472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GillSans"/>
              </a:rPr>
              <a:t>FUTURE PLANS</a:t>
            </a:r>
          </a:p>
          <a:p>
            <a:pPr marL="0" lvl="3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□ </a:t>
            </a:r>
            <a:r>
              <a:rPr lang="en-US" sz="1600" dirty="0"/>
              <a:t>A</a:t>
            </a:r>
            <a:r>
              <a:rPr lang="en-US" sz="1600" dirty="0" smtClean="0"/>
              <a:t>sses benefits of proposed system </a:t>
            </a:r>
          </a:p>
          <a:p>
            <a:pPr marL="0" lvl="3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□ </a:t>
            </a:r>
            <a:r>
              <a:rPr lang="en-US" sz="1600" dirty="0"/>
              <a:t>D</a:t>
            </a:r>
            <a:r>
              <a:rPr lang="en-US" sz="1600" dirty="0" smtClean="0"/>
              <a:t>evelop CONOPS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95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Prototyping plan</a:t>
            </a:r>
            <a:endParaRPr lang="en-US" dirty="0"/>
          </a:p>
        </p:txBody>
      </p:sp>
      <p:pic>
        <p:nvPicPr>
          <p:cNvPr id="5" name="Picture 4" descr="http://images.thecarconnection.com/med/2015-honda-civic-lx-sedan_100474636_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835200"/>
            <a:ext cx="5486400" cy="306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4550">
            <a:off x="4134100" y="3779386"/>
            <a:ext cx="393395" cy="43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4550">
            <a:off x="3024718" y="3703186"/>
            <a:ext cx="393395" cy="43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4550">
            <a:off x="5573487" y="3702324"/>
            <a:ext cx="393395" cy="43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17696"/>
            <a:ext cx="609600" cy="33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 descr="NI USRP-2940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6" y="3940605"/>
            <a:ext cx="2133600" cy="15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019800" y="5082511"/>
            <a:ext cx="2819400" cy="715089"/>
          </a:xfrm>
          <a:prstGeom prst="roundRect">
            <a:avLst/>
          </a:prstGeom>
          <a:solidFill>
            <a:srgbClr val="336699"/>
          </a:solidFill>
        </p:spPr>
        <p:txBody>
          <a:bodyPr wrap="square" rtlCol="0" anchor="ctr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Gill Sans MT"/>
                <a:cs typeface="Gill Sans MT"/>
              </a:rPr>
              <a:t>L-COM 23-dBi HG4958-23P Patch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Gill Sans MT"/>
                <a:cs typeface="Gill Sans MT"/>
              </a:rPr>
              <a:t>- 2 receive (RX)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Gill Sans MT"/>
                <a:cs typeface="Gill Sans MT"/>
              </a:rPr>
              <a:t>- 1 transmit (TX)</a:t>
            </a:r>
            <a:endParaRPr lang="en-US" sz="12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977769" y="4220099"/>
            <a:ext cx="194431" cy="7393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91932" y="3797290"/>
            <a:ext cx="480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Gill Sans MT"/>
                <a:cs typeface="Gill Sans MT"/>
              </a:rPr>
              <a:t>TX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8932" y="3740200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Gill Sans MT"/>
                <a:cs typeface="Gill Sans MT"/>
              </a:rPr>
              <a:t>R</a:t>
            </a:r>
            <a:r>
              <a:rPr lang="en-US" sz="2000" b="1" dirty="0" smtClean="0">
                <a:latin typeface="Gill Sans MT"/>
                <a:cs typeface="Gill Sans MT"/>
              </a:rPr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6400" y="3740200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Gill Sans MT"/>
                <a:cs typeface="Gill Sans MT"/>
              </a:rPr>
              <a:t>RX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934671" y="5262533"/>
            <a:ext cx="2819400" cy="306467"/>
          </a:xfrm>
          <a:prstGeom prst="roundRect">
            <a:avLst/>
          </a:prstGeom>
          <a:solidFill>
            <a:srgbClr val="336699"/>
          </a:solidFill>
        </p:spPr>
        <p:txBody>
          <a:bodyPr wrap="square" rtlCol="0" anchor="ctr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Gill Sans MT"/>
                <a:cs typeface="Gill Sans MT"/>
              </a:rPr>
              <a:t>Delphi ESR 2.5 77 GHz RADAR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538382" y="4225974"/>
            <a:ext cx="490818" cy="85653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 rot="21352401">
            <a:off x="2398816" y="2521000"/>
            <a:ext cx="2624446" cy="2562086"/>
          </a:xfrm>
          <a:custGeom>
            <a:avLst/>
            <a:gdLst>
              <a:gd name="connsiteX0" fmla="*/ 2624446 w 2624446"/>
              <a:gd name="connsiteY0" fmla="*/ 2042556 h 2981186"/>
              <a:gd name="connsiteX1" fmla="*/ 855023 w 2624446"/>
              <a:gd name="connsiteY1" fmla="*/ 2968831 h 2981186"/>
              <a:gd name="connsiteX2" fmla="*/ 273132 w 2624446"/>
              <a:gd name="connsiteY2" fmla="*/ 1448790 h 2981186"/>
              <a:gd name="connsiteX3" fmla="*/ 0 w 2624446"/>
              <a:gd name="connsiteY3" fmla="*/ 0 h 298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4446" h="2981186">
                <a:moveTo>
                  <a:pt x="2624446" y="2042556"/>
                </a:moveTo>
                <a:cubicBezTo>
                  <a:pt x="1935677" y="2555174"/>
                  <a:pt x="1246909" y="3067792"/>
                  <a:pt x="855023" y="2968831"/>
                </a:cubicBezTo>
                <a:cubicBezTo>
                  <a:pt x="463137" y="2869870"/>
                  <a:pt x="415636" y="1943595"/>
                  <a:pt x="273132" y="1448790"/>
                </a:cubicBezTo>
                <a:cubicBezTo>
                  <a:pt x="130628" y="953985"/>
                  <a:pt x="65314" y="47699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12694" y="3582799"/>
            <a:ext cx="2354306" cy="919401"/>
          </a:xfrm>
          <a:prstGeom prst="roundRect">
            <a:avLst/>
          </a:prstGeom>
          <a:solidFill>
            <a:srgbClr val="33669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National Instruments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USRP-RIO w/ 5.8 GHz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RF, 802.11p PHY+MAC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pic>
        <p:nvPicPr>
          <p:cNvPr id="20" name="Picture 11" descr="filler panels.JPG (417×286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6" y="2410224"/>
            <a:ext cx="1716954" cy="117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20"/>
          <p:cNvSpPr/>
          <p:nvPr/>
        </p:nvSpPr>
        <p:spPr>
          <a:xfrm>
            <a:off x="1710047" y="4144456"/>
            <a:ext cx="1496291" cy="1393796"/>
          </a:xfrm>
          <a:custGeom>
            <a:avLst/>
            <a:gdLst>
              <a:gd name="connsiteX0" fmla="*/ 1496291 w 1496291"/>
              <a:gd name="connsiteY0" fmla="*/ 0 h 1393796"/>
              <a:gd name="connsiteX1" fmla="*/ 676893 w 1496291"/>
              <a:gd name="connsiteY1" fmla="*/ 1353787 h 1393796"/>
              <a:gd name="connsiteX2" fmla="*/ 0 w 1496291"/>
              <a:gd name="connsiteY2" fmla="*/ 902525 h 139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6291" h="1393796">
                <a:moveTo>
                  <a:pt x="1496291" y="0"/>
                </a:moveTo>
                <a:cubicBezTo>
                  <a:pt x="1211283" y="601683"/>
                  <a:pt x="926275" y="1203366"/>
                  <a:pt x="676893" y="1353787"/>
                </a:cubicBezTo>
                <a:cubicBezTo>
                  <a:pt x="427511" y="1504208"/>
                  <a:pt x="213755" y="1203366"/>
                  <a:pt x="0" y="90252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644940" y="4180082"/>
            <a:ext cx="2689554" cy="1515738"/>
          </a:xfrm>
          <a:custGeom>
            <a:avLst/>
            <a:gdLst>
              <a:gd name="connsiteX0" fmla="*/ 2689554 w 2689554"/>
              <a:gd name="connsiteY0" fmla="*/ 0 h 1515738"/>
              <a:gd name="connsiteX1" fmla="*/ 350115 w 2689554"/>
              <a:gd name="connsiteY1" fmla="*/ 1484415 h 1515738"/>
              <a:gd name="connsiteX2" fmla="*/ 53231 w 2689554"/>
              <a:gd name="connsiteY2" fmla="*/ 866899 h 151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9554" h="1515738">
                <a:moveTo>
                  <a:pt x="2689554" y="0"/>
                </a:moveTo>
                <a:cubicBezTo>
                  <a:pt x="1739528" y="669966"/>
                  <a:pt x="789502" y="1339932"/>
                  <a:pt x="350115" y="1484415"/>
                </a:cubicBezTo>
                <a:cubicBezTo>
                  <a:pt x="-89272" y="1628898"/>
                  <a:pt x="-18021" y="1247898"/>
                  <a:pt x="53231" y="86689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733797" y="4108830"/>
            <a:ext cx="4037611" cy="1603839"/>
          </a:xfrm>
          <a:custGeom>
            <a:avLst/>
            <a:gdLst>
              <a:gd name="connsiteX0" fmla="*/ 4037611 w 4037611"/>
              <a:gd name="connsiteY0" fmla="*/ 0 h 1603839"/>
              <a:gd name="connsiteX1" fmla="*/ 831273 w 4037611"/>
              <a:gd name="connsiteY1" fmla="*/ 1567543 h 1603839"/>
              <a:gd name="connsiteX2" fmla="*/ 0 w 4037611"/>
              <a:gd name="connsiteY2" fmla="*/ 950026 h 160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7611" h="1603839">
                <a:moveTo>
                  <a:pt x="4037611" y="0"/>
                </a:moveTo>
                <a:cubicBezTo>
                  <a:pt x="2770909" y="704602"/>
                  <a:pt x="1504208" y="1409205"/>
                  <a:pt x="831273" y="1567543"/>
                </a:cubicBezTo>
                <a:cubicBezTo>
                  <a:pt x="158338" y="1725881"/>
                  <a:pt x="79169" y="1337953"/>
                  <a:pt x="0" y="950026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146341" y="2992549"/>
            <a:ext cx="851186" cy="1864426"/>
          </a:xfrm>
          <a:custGeom>
            <a:avLst/>
            <a:gdLst>
              <a:gd name="connsiteX0" fmla="*/ 340547 w 851186"/>
              <a:gd name="connsiteY0" fmla="*/ 1864426 h 1864426"/>
              <a:gd name="connsiteX1" fmla="*/ 19914 w 851186"/>
              <a:gd name="connsiteY1" fmla="*/ 700645 h 1864426"/>
              <a:gd name="connsiteX2" fmla="*/ 851186 w 851186"/>
              <a:gd name="connsiteY2" fmla="*/ 0 h 186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1186" h="1864426">
                <a:moveTo>
                  <a:pt x="340547" y="1864426"/>
                </a:moveTo>
                <a:cubicBezTo>
                  <a:pt x="137677" y="1437904"/>
                  <a:pt x="-65193" y="1011383"/>
                  <a:pt x="19914" y="700645"/>
                </a:cubicBezTo>
                <a:cubicBezTo>
                  <a:pt x="105020" y="389907"/>
                  <a:pt x="478103" y="194953"/>
                  <a:pt x="851186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381000" y="1454200"/>
            <a:ext cx="2354306" cy="919401"/>
          </a:xfrm>
          <a:prstGeom prst="roundRect">
            <a:avLst/>
          </a:prstGeom>
          <a:solidFill>
            <a:srgbClr val="33669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National Instruments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PXI Chassis Interfaces with USRP-RIO &amp; ESR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977769" y="1378000"/>
            <a:ext cx="3166231" cy="146423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Test using IEEE 802.11p 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Redundant radar 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Target information sharing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ESR forward target cross-checking for validation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81000" y="5607756"/>
            <a:ext cx="8229600" cy="100781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Collect real data with prototyping (3.1.1)</a:t>
            </a:r>
          </a:p>
          <a:p>
            <a:r>
              <a:rPr lang="en-US" sz="2400" dirty="0" smtClean="0"/>
              <a:t>Optimize developed algorithms/systems with real data (3.1.2) 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36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Subtask 3.1 Environments to Consider </a:t>
            </a:r>
            <a:br>
              <a:rPr lang="en-US" dirty="0" smtClean="0"/>
            </a:br>
            <a:r>
              <a:rPr lang="en-US" sz="2000" dirty="0" smtClean="0"/>
              <a:t>(in and around UT Austin)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  </a:t>
            </a:r>
            <a:r>
              <a:rPr lang="en-US" sz="4200" b="1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914400" lvl="1" indent="-514350">
              <a:buAutoNum type="alphaLcPeriod"/>
            </a:pPr>
            <a:r>
              <a:rPr lang="en-US" dirty="0" smtClean="0"/>
              <a:t>Traffic Volume of Road User Mix: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Cars, Heavy Vehicles/Buses, Motorcycles, Pedestrians, Bicyclists</a:t>
            </a:r>
          </a:p>
          <a:p>
            <a:pPr marL="914400" lvl="1" indent="-514350">
              <a:buAutoNum type="alphaLcPeriod"/>
            </a:pPr>
            <a:r>
              <a:rPr lang="en-US" dirty="0" smtClean="0"/>
              <a:t>Routes: </a:t>
            </a:r>
            <a:r>
              <a:rPr lang="en-US" i="1" dirty="0" smtClean="0">
                <a:solidFill>
                  <a:srgbClr val="7F7F7F"/>
                </a:solidFill>
              </a:rPr>
              <a:t>Intersections (Four-Way, T, Y, Traffic Circle, Atypical), Non-Intersections, Construction Sites</a:t>
            </a:r>
          </a:p>
          <a:p>
            <a:pPr marL="914400" lvl="1" indent="-514350">
              <a:buAutoNum type="alphaLcPeriod"/>
            </a:pPr>
            <a:r>
              <a:rPr lang="en-US" dirty="0" smtClean="0"/>
              <a:t>Interactions with Non-Connected Vehicles</a:t>
            </a:r>
          </a:p>
          <a:p>
            <a:pPr marL="914400" lvl="1" indent="-514350">
              <a:buAutoNum type="alphaLcPeriod"/>
            </a:pPr>
            <a:r>
              <a:rPr lang="en-US" dirty="0" smtClean="0"/>
              <a:t>High-Incident Areas: </a:t>
            </a:r>
            <a:r>
              <a:rPr lang="en-US" i="1" dirty="0" smtClean="0">
                <a:solidFill>
                  <a:srgbClr val="7F7F7F"/>
                </a:solidFill>
              </a:rPr>
              <a:t>Focus on Frontal </a:t>
            </a:r>
            <a:r>
              <a:rPr lang="en-US" i="1" dirty="0">
                <a:solidFill>
                  <a:srgbClr val="7F7F7F"/>
                </a:solidFill>
              </a:rPr>
              <a:t>C</a:t>
            </a:r>
            <a:r>
              <a:rPr lang="en-US" i="1" dirty="0" smtClean="0">
                <a:solidFill>
                  <a:srgbClr val="7F7F7F"/>
                </a:solidFill>
              </a:rPr>
              <a:t>ollision Scenarios</a:t>
            </a:r>
          </a:p>
          <a:p>
            <a:pPr marL="914400" lvl="1" indent="-514350">
              <a:buAutoNum type="alphaLcPeriod"/>
            </a:pPr>
            <a:r>
              <a:rPr lang="en-US" dirty="0" smtClean="0"/>
              <a:t>Roadway Alignment: </a:t>
            </a:r>
            <a:r>
              <a:rPr lang="en-US" i="1" dirty="0" smtClean="0">
                <a:solidFill>
                  <a:srgbClr val="7F7F7F"/>
                </a:solidFill>
              </a:rPr>
              <a:t>Straight, Curved (Curve Radius: </a:t>
            </a:r>
            <a:r>
              <a:rPr lang="en-US" i="1" dirty="0">
                <a:solidFill>
                  <a:srgbClr val="7F7F7F"/>
                </a:solidFill>
              </a:rPr>
              <a:t>≥ </a:t>
            </a:r>
            <a:r>
              <a:rPr lang="en-US" i="1" dirty="0" smtClean="0">
                <a:solidFill>
                  <a:srgbClr val="7F7F7F"/>
                </a:solidFill>
              </a:rPr>
              <a:t>500, </a:t>
            </a:r>
            <a:r>
              <a:rPr lang="en-US" i="1" dirty="0">
                <a:solidFill>
                  <a:srgbClr val="7F7F7F"/>
                </a:solidFill>
              </a:rPr>
              <a:t>≥ </a:t>
            </a:r>
            <a:r>
              <a:rPr lang="en-US" i="1" dirty="0" smtClean="0">
                <a:solidFill>
                  <a:srgbClr val="7F7F7F"/>
                </a:solidFill>
              </a:rPr>
              <a:t>250, </a:t>
            </a:r>
            <a:r>
              <a:rPr lang="en-US" i="1" dirty="0">
                <a:solidFill>
                  <a:srgbClr val="7F7F7F"/>
                </a:solidFill>
              </a:rPr>
              <a:t>≥ </a:t>
            </a:r>
            <a:r>
              <a:rPr lang="en-US" i="1" dirty="0" smtClean="0">
                <a:solidFill>
                  <a:srgbClr val="7F7F7F"/>
                </a:solidFill>
              </a:rPr>
              <a:t>125)</a:t>
            </a:r>
          </a:p>
          <a:p>
            <a:pPr marL="914400" lvl="1" indent="-514350">
              <a:buAutoNum type="alphaLcPeriod"/>
            </a:pPr>
            <a:r>
              <a:rPr lang="en-US" dirty="0" smtClean="0"/>
              <a:t>Speed Limits: </a:t>
            </a:r>
            <a:r>
              <a:rPr lang="en-US" i="1" dirty="0" smtClean="0">
                <a:solidFill>
                  <a:srgbClr val="7F7F7F"/>
                </a:solidFill>
              </a:rPr>
              <a:t>&lt; 20mph, 20-45 mph, 45-60 mph, &gt; 60 mph</a:t>
            </a:r>
          </a:p>
        </p:txBody>
      </p:sp>
      <p:pic>
        <p:nvPicPr>
          <p:cNvPr id="5" name="Picture 4" descr="Screen Shot 2015-09-01 at 12.15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0" y="1398407"/>
            <a:ext cx="924150" cy="9299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52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Subtask </a:t>
            </a:r>
            <a:r>
              <a:rPr lang="en-US" dirty="0" smtClean="0"/>
              <a:t>3.1 </a:t>
            </a:r>
            <a:r>
              <a:rPr lang="en-US" dirty="0"/>
              <a:t>Environments to Consider </a:t>
            </a:r>
            <a:br>
              <a:rPr lang="en-US" dirty="0"/>
            </a:br>
            <a:r>
              <a:rPr lang="en-US" sz="2000" dirty="0"/>
              <a:t>(in and around UT Austin)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28333"/>
            <a:ext cx="8229600" cy="3797830"/>
          </a:xfrm>
        </p:spPr>
        <p:txBody>
          <a:bodyPr/>
          <a:lstStyle/>
          <a:p>
            <a:pPr marL="742950" indent="-742950">
              <a:buAutoNum type="arabicPeriod" startAt="2"/>
            </a:pPr>
            <a:r>
              <a:rPr lang="en-US" sz="3600" b="1" dirty="0" smtClean="0"/>
              <a:t> 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When</a:t>
            </a:r>
          </a:p>
          <a:p>
            <a:pPr marL="0" indent="0">
              <a:buNone/>
            </a:pPr>
            <a:endParaRPr lang="en-US" sz="1000" b="1" dirty="0"/>
          </a:p>
          <a:p>
            <a:pPr marL="914400" lvl="1" indent="-514350">
              <a:buAutoNum type="alphaLcPeriod"/>
            </a:pPr>
            <a:r>
              <a:rPr lang="en-US" dirty="0"/>
              <a:t>Day of Week: </a:t>
            </a:r>
            <a:r>
              <a:rPr lang="en-US" i="1" dirty="0">
                <a:solidFill>
                  <a:srgbClr val="7F7F7F"/>
                </a:solidFill>
              </a:rPr>
              <a:t>Weekday, Weekend</a:t>
            </a:r>
          </a:p>
          <a:p>
            <a:pPr marL="914400" lvl="1" indent="-514350">
              <a:buAutoNum type="alphaLcPeriod"/>
            </a:pPr>
            <a:r>
              <a:rPr lang="en-US" dirty="0"/>
              <a:t>Time of Day: </a:t>
            </a:r>
            <a:r>
              <a:rPr lang="en-US" i="1" dirty="0">
                <a:solidFill>
                  <a:srgbClr val="7F7F7F"/>
                </a:solidFill>
              </a:rPr>
              <a:t>AM Off-Peak, AM Peak, PM Off-Peak, PM Peak, Evening</a:t>
            </a:r>
          </a:p>
          <a:p>
            <a:pPr marL="914400" lvl="1" indent="-514350">
              <a:buAutoNum type="alphaLcPeriod"/>
            </a:pPr>
            <a:r>
              <a:rPr lang="en-US" dirty="0"/>
              <a:t>Weather Conditions: </a:t>
            </a:r>
            <a:r>
              <a:rPr lang="en-US" i="1" dirty="0">
                <a:solidFill>
                  <a:srgbClr val="7F7F7F"/>
                </a:solidFill>
              </a:rPr>
              <a:t>Clear, Cloudy, Rainy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wh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2090554"/>
            <a:ext cx="1199443" cy="11626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3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Subtask </a:t>
            </a:r>
            <a:r>
              <a:rPr lang="en-US" dirty="0" smtClean="0"/>
              <a:t>3.1 </a:t>
            </a:r>
            <a:r>
              <a:rPr lang="en-US" dirty="0"/>
              <a:t>Environments to Consider </a:t>
            </a:r>
            <a:br>
              <a:rPr lang="en-US" dirty="0"/>
            </a:br>
            <a:r>
              <a:rPr lang="en-US" sz="2000" dirty="0"/>
              <a:t>(in and around UT Austin)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How</a:t>
            </a:r>
          </a:p>
          <a:p>
            <a:pPr marL="0" indent="0">
              <a:buNone/>
            </a:pPr>
            <a:endParaRPr lang="en-US" sz="1100" b="1" dirty="0"/>
          </a:p>
          <a:p>
            <a:pPr marL="914400" lvl="1" indent="-514350">
              <a:buAutoNum type="alphaLcPeriod"/>
            </a:pPr>
            <a:r>
              <a:rPr lang="en-US" dirty="0"/>
              <a:t>Communication Technology to Consider: </a:t>
            </a:r>
            <a:r>
              <a:rPr lang="en-US" i="1" dirty="0">
                <a:solidFill>
                  <a:srgbClr val="7F7F7F"/>
                </a:solidFill>
              </a:rPr>
              <a:t>DSRC, </a:t>
            </a:r>
            <a:r>
              <a:rPr lang="en-US" i="1" dirty="0" err="1">
                <a:solidFill>
                  <a:srgbClr val="7F7F7F"/>
                </a:solidFill>
              </a:rPr>
              <a:t>mmWave</a:t>
            </a:r>
            <a:r>
              <a:rPr lang="en-US" i="1" dirty="0">
                <a:solidFill>
                  <a:srgbClr val="7F7F7F"/>
                </a:solidFill>
              </a:rPr>
              <a:t> Communication</a:t>
            </a:r>
          </a:p>
          <a:p>
            <a:pPr marL="914400" lvl="1" indent="-514350">
              <a:buAutoNum type="alphaLcPeriod"/>
            </a:pPr>
            <a:r>
              <a:rPr lang="en-US" dirty="0"/>
              <a:t>Sensing Technology to Consider: </a:t>
            </a:r>
            <a:r>
              <a:rPr lang="en-US" i="1" dirty="0" smtClean="0">
                <a:solidFill>
                  <a:srgbClr val="7F7F7F"/>
                </a:solidFill>
              </a:rPr>
              <a:t>Radar (LRR, SRR), </a:t>
            </a:r>
            <a:r>
              <a:rPr lang="en-US" i="1" dirty="0" err="1">
                <a:solidFill>
                  <a:srgbClr val="7F7F7F"/>
                </a:solidFill>
              </a:rPr>
              <a:t>Lidar</a:t>
            </a:r>
            <a:r>
              <a:rPr lang="en-US" i="1" dirty="0">
                <a:solidFill>
                  <a:srgbClr val="7F7F7F"/>
                </a:solidFill>
              </a:rPr>
              <a:t>, GPS, Cameras, Ultrasound</a:t>
            </a:r>
          </a:p>
          <a:p>
            <a:pPr marL="914400" lvl="1" indent="-514350">
              <a:buAutoNum type="alphaLcPeriod"/>
            </a:pPr>
            <a:r>
              <a:rPr lang="en-US" dirty="0"/>
              <a:t>Data to Collect: </a:t>
            </a:r>
            <a:r>
              <a:rPr lang="en-US" i="1" dirty="0">
                <a:solidFill>
                  <a:srgbClr val="7F7F7F"/>
                </a:solidFill>
              </a:rPr>
              <a:t>Accuracy and resolution of measured parameters for sensing, probability of detection and false alarm rate for sensing, bit error rate and throughput for communication, range of operation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H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4" y="1326444"/>
            <a:ext cx="1142999" cy="11429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36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Questions, Comments or Suggestions?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478088"/>
            <a:ext cx="6286500" cy="36480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97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/>
          <p:cNvSpPr/>
          <p:nvPr/>
        </p:nvSpPr>
        <p:spPr>
          <a:xfrm>
            <a:off x="156871" y="1936463"/>
            <a:ext cx="8904002" cy="13606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3819"/>
            <a:ext cx="8229600" cy="5545661"/>
          </a:xfrm>
        </p:spPr>
        <p:txBody>
          <a:bodyPr>
            <a:normAutofit/>
          </a:bodyPr>
          <a:lstStyle/>
          <a:p>
            <a:r>
              <a:rPr lang="en-US" b="1" dirty="0" smtClean="0"/>
              <a:t>CRASHES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Enormous cost to society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pPr marL="0" indent="0">
              <a:buNone/>
            </a:pPr>
            <a:endParaRPr lang="en-US" sz="1600" dirty="0" smtClean="0">
              <a:sym typeface="Wingdings"/>
            </a:endParaRPr>
          </a:p>
          <a:p>
            <a:pPr marL="0" indent="0">
              <a:buNone/>
            </a:pPr>
            <a:endParaRPr lang="en-US" sz="1200" dirty="0" smtClean="0">
              <a:sym typeface="Wingding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93507" y="3678846"/>
            <a:ext cx="3134584" cy="1700557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32068" y="3971382"/>
            <a:ext cx="1326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2,310,000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1468450" y="5419691"/>
            <a:ext cx="261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2013 injuries in US</a:t>
            </a:r>
            <a:r>
              <a:rPr lang="en-US" sz="2400" baseline="30000" dirty="0" smtClean="0"/>
              <a:t>*</a:t>
            </a:r>
            <a:endParaRPr lang="en-US" sz="2400" baseline="30000" dirty="0"/>
          </a:p>
        </p:txBody>
      </p:sp>
      <p:sp>
        <p:nvSpPr>
          <p:cNvPr id="14" name="Oval 13"/>
          <p:cNvSpPr/>
          <p:nvPr/>
        </p:nvSpPr>
        <p:spPr>
          <a:xfrm>
            <a:off x="2408955" y="4521464"/>
            <a:ext cx="1247437" cy="766016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232,041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408955" y="4385029"/>
            <a:ext cx="1312910" cy="33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Injuries in TX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969303" y="3678849"/>
            <a:ext cx="3134584" cy="1700557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07865" y="3971384"/>
            <a:ext cx="9700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32,719</a:t>
            </a:r>
            <a:endParaRPr lang="en-US" sz="2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17869" y="5389054"/>
            <a:ext cx="2520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2013 death in US</a:t>
            </a:r>
            <a:r>
              <a:rPr lang="en-US" sz="2400" baseline="30000" dirty="0" smtClean="0"/>
              <a:t>**</a:t>
            </a:r>
            <a:endParaRPr lang="en-US" sz="2400" baseline="30000" dirty="0"/>
          </a:p>
        </p:txBody>
      </p:sp>
      <p:sp>
        <p:nvSpPr>
          <p:cNvPr id="19" name="Oval 18"/>
          <p:cNvSpPr/>
          <p:nvPr/>
        </p:nvSpPr>
        <p:spPr>
          <a:xfrm>
            <a:off x="6184751" y="4521467"/>
            <a:ext cx="1247437" cy="766016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3,382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84751" y="4385032"/>
            <a:ext cx="1191793" cy="33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Death in TX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90904" y="5973257"/>
            <a:ext cx="2489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smtClean="0"/>
              <a:t>*</a:t>
            </a:r>
            <a:r>
              <a:rPr lang="en-US" sz="1400" dirty="0" smtClean="0"/>
              <a:t>: NHTSA, 2014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7823175" y="6176456"/>
            <a:ext cx="2489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smtClean="0"/>
              <a:t>**</a:t>
            </a:r>
            <a:r>
              <a:rPr lang="en-US" sz="1400" dirty="0" smtClean="0"/>
              <a:t>: </a:t>
            </a:r>
            <a:r>
              <a:rPr lang="en-US" sz="1400" dirty="0" err="1" smtClean="0"/>
              <a:t>TxDOT</a:t>
            </a:r>
            <a:r>
              <a:rPr lang="en-US" sz="1400" dirty="0" smtClean="0"/>
              <a:t>, 2014</a:t>
            </a:r>
            <a:endParaRPr lang="en-US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7402" y="2476952"/>
            <a:ext cx="2015067" cy="6265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dirty="0" smtClean="0"/>
              <a:t>Property damage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28734" y="2476952"/>
            <a:ext cx="2015067" cy="6265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dirty="0" smtClean="0"/>
              <a:t>Productivity loss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13137" y="2476967"/>
            <a:ext cx="2015067" cy="6265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200" dirty="0" smtClean="0"/>
              <a:t>Injury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922938" y="2476967"/>
            <a:ext cx="2015067" cy="626532"/>
          </a:xfrm>
          <a:prstGeom prst="rect">
            <a:avLst/>
          </a:prstGeom>
          <a:solidFill>
            <a:srgbClr val="C3585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dirty="0" smtClean="0"/>
              <a:t>Death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4015" y="1921872"/>
            <a:ext cx="380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Cost almost $1 trillion!!!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1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643"/>
            <a:ext cx="8499642" cy="4525963"/>
          </a:xfrm>
        </p:spPr>
        <p:txBody>
          <a:bodyPr/>
          <a:lstStyle/>
          <a:p>
            <a:r>
              <a:rPr lang="en-US" dirty="0">
                <a:sym typeface="Wingdings"/>
              </a:rPr>
              <a:t>Multidisciplinary approach to improve </a:t>
            </a:r>
            <a:r>
              <a:rPr lang="en-US" dirty="0" smtClean="0">
                <a:sym typeface="Wingdings"/>
              </a:rPr>
              <a:t>CA/CW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CAR-STOP approach</a:t>
            </a:r>
            <a:endParaRPr lang="en-US" dirty="0"/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2497641305"/>
              </p:ext>
            </p:extLst>
          </p:nvPr>
        </p:nvGraphicFramePr>
        <p:xfrm>
          <a:off x="871400" y="1286589"/>
          <a:ext cx="7395194" cy="4815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3416566" y="4427116"/>
            <a:ext cx="2304862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latin typeface="Gill Sans SemiBold"/>
              </a:rPr>
              <a:t>TRANSPORTATION</a:t>
            </a:r>
            <a:endParaRPr lang="es-ES" b="1" dirty="0">
              <a:solidFill>
                <a:schemeClr val="bg1"/>
              </a:solidFill>
              <a:latin typeface="Gill Sans SemiBold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746668" y="3190024"/>
            <a:ext cx="1390124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latin typeface="Gill Sans SemiBold"/>
              </a:rPr>
              <a:t>WIRELESS</a:t>
            </a:r>
            <a:endParaRPr lang="es-ES" b="1" dirty="0">
              <a:solidFill>
                <a:schemeClr val="bg1"/>
              </a:solidFill>
              <a:latin typeface="Gill Sans SemiBold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2942344" y="3039983"/>
            <a:ext cx="1390124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Gill Sans SemiBold"/>
              </a:rPr>
              <a:t>MACHINE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  <a:latin typeface="Gill Sans SemiBold"/>
              </a:rPr>
              <a:t>LEARNING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438395" y="2783917"/>
            <a:ext cx="1928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GillSans"/>
              </a:rPr>
              <a:t>Communication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GillSans"/>
              </a:rPr>
              <a:t>and radar 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GillSans"/>
              </a:rPr>
              <a:t>technologies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81226" y="2926293"/>
            <a:ext cx="1467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GillSans"/>
              </a:rPr>
              <a:t>Distributed 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GillSans"/>
              </a:rPr>
              <a:t>decision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GillSans"/>
              </a:rPr>
              <a:t>making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207053" y="5599662"/>
            <a:ext cx="272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GillSans"/>
              </a:rPr>
              <a:t>Transportation aspects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Gill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 expertise for CAR-STOP</a:t>
            </a:r>
            <a:endParaRPr lang="en-US" dirty="0"/>
          </a:p>
        </p:txBody>
      </p:sp>
      <p:pic>
        <p:nvPicPr>
          <p:cNvPr id="12" name="Picture 5" descr="UT-002-CTR-UT-wordmark-logo-DEVr1-cmyk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02"/>
          <a:stretch/>
        </p:blipFill>
        <p:spPr bwMode="auto">
          <a:xfrm>
            <a:off x="2545460" y="1508944"/>
            <a:ext cx="1595246" cy="15800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6" descr="wncg 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488" y="1585103"/>
            <a:ext cx="1467587" cy="1489329"/>
          </a:xfrm>
          <a:prstGeom prst="rect">
            <a:avLst/>
          </a:prstGeom>
        </p:spPr>
      </p:pic>
      <p:sp>
        <p:nvSpPr>
          <p:cNvPr id="14" name="TextBox 7"/>
          <p:cNvSpPr txBox="1"/>
          <p:nvPr/>
        </p:nvSpPr>
        <p:spPr>
          <a:xfrm>
            <a:off x="5078869" y="3399974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cap="all" dirty="0" smtClean="0">
                <a:solidFill>
                  <a:schemeClr val="accent6">
                    <a:lumMod val="50000"/>
                  </a:schemeClr>
                </a:solidFill>
                <a:latin typeface="Gill Sans MT"/>
                <a:cs typeface="Gill Sans MT"/>
              </a:rPr>
              <a:t>Wireless communication</a:t>
            </a:r>
          </a:p>
        </p:txBody>
      </p:sp>
      <p:sp>
        <p:nvSpPr>
          <p:cNvPr id="15" name="Rectangle 13"/>
          <p:cNvSpPr/>
          <p:nvPr/>
        </p:nvSpPr>
        <p:spPr>
          <a:xfrm>
            <a:off x="5307033" y="3849610"/>
            <a:ext cx="36924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  <a:latin typeface="Gill Sans MT"/>
                <a:cs typeface="Gill Sans MT"/>
              </a:rPr>
              <a:t>MmWave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Gill Sans MT"/>
                <a:cs typeface="Gill Sans MT"/>
              </a:rPr>
              <a:t>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Gill Sans MT"/>
                <a:cs typeface="Gill Sans MT"/>
              </a:rPr>
              <a:t>&amp; 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Gill Sans MT"/>
                <a:cs typeface="Gill Sans MT"/>
              </a:rPr>
              <a:t>V2X 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chemeClr val="accent6">
                  <a:lumMod val="50000"/>
                </a:schemeClr>
              </a:solidFill>
              <a:latin typeface="Gill Sans MT"/>
              <a:cs typeface="Gill Sans 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Gill Sans MT"/>
                <a:cs typeface="Gill Sans MT"/>
              </a:rPr>
              <a:t>Radar signal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chemeClr val="accent6">
                  <a:lumMod val="50000"/>
                </a:schemeClr>
              </a:solidFill>
              <a:latin typeface="Gill Sans MT"/>
              <a:cs typeface="Gill Sans 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Gill Sans MT"/>
                <a:cs typeface="Gill Sans MT"/>
              </a:rPr>
              <a:t>Prototyping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sp>
        <p:nvSpPr>
          <p:cNvPr id="16" name="Rectangle 14"/>
          <p:cNvSpPr/>
          <p:nvPr/>
        </p:nvSpPr>
        <p:spPr>
          <a:xfrm>
            <a:off x="5359599" y="5299861"/>
            <a:ext cx="3432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cap="all" dirty="0">
                <a:solidFill>
                  <a:schemeClr val="accent3">
                    <a:lumMod val="75000"/>
                  </a:schemeClr>
                </a:solidFill>
                <a:latin typeface="Gill Sans MT"/>
                <a:cs typeface="Gill Sans MT"/>
              </a:rPr>
              <a:t>Machine learning &amp; BigDATA</a:t>
            </a:r>
          </a:p>
        </p:txBody>
      </p:sp>
      <p:grpSp>
        <p:nvGrpSpPr>
          <p:cNvPr id="21" name="Grupo 20"/>
          <p:cNvGrpSpPr/>
          <p:nvPr/>
        </p:nvGrpSpPr>
        <p:grpSpPr>
          <a:xfrm>
            <a:off x="475893" y="3436492"/>
            <a:ext cx="3632726" cy="2091487"/>
            <a:chOff x="821005" y="3372439"/>
            <a:chExt cx="3632726" cy="2091487"/>
          </a:xfrm>
        </p:grpSpPr>
        <p:sp>
          <p:nvSpPr>
            <p:cNvPr id="17" name="TextBox 2"/>
            <p:cNvSpPr txBox="1"/>
            <p:nvPr/>
          </p:nvSpPr>
          <p:spPr>
            <a:xfrm>
              <a:off x="821005" y="3894266"/>
              <a:ext cx="363272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078DBD"/>
                  </a:solidFill>
                  <a:latin typeface="Gill Sans MT"/>
                  <a:cs typeface="Gill Sans MT"/>
                </a:rPr>
                <a:t>Dynamic vehicular environment </a:t>
              </a:r>
              <a:endParaRPr lang="en-US" sz="1600" b="1" dirty="0" smtClean="0">
                <a:solidFill>
                  <a:srgbClr val="078DBD"/>
                </a:solidFill>
                <a:latin typeface="Gill Sans MT"/>
                <a:cs typeface="Gill Sans MT"/>
              </a:endParaRPr>
            </a:p>
            <a:p>
              <a:r>
                <a:rPr lang="en-US" sz="1600" b="1" dirty="0">
                  <a:solidFill>
                    <a:srgbClr val="078DBD"/>
                  </a:solidFill>
                  <a:latin typeface="Gill Sans MT"/>
                  <a:cs typeface="Gill Sans MT"/>
                </a:rPr>
                <a:t> </a:t>
              </a:r>
              <a:r>
                <a:rPr lang="en-US" sz="1600" b="1" dirty="0" smtClean="0">
                  <a:solidFill>
                    <a:srgbClr val="078DBD"/>
                  </a:solidFill>
                  <a:latin typeface="Gill Sans MT"/>
                  <a:cs typeface="Gill Sans MT"/>
                </a:rPr>
                <a:t>    modeling</a:t>
              </a:r>
              <a:endParaRPr lang="en-US" sz="1600" b="1" dirty="0">
                <a:solidFill>
                  <a:srgbClr val="078DBD"/>
                </a:solidFill>
                <a:latin typeface="Gill Sans MT"/>
                <a:cs typeface="Gill Sans M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b="1" dirty="0" smtClean="0">
                <a:solidFill>
                  <a:srgbClr val="078DBD"/>
                </a:solidFill>
                <a:latin typeface="Gill Sans MT"/>
                <a:cs typeface="Gill Sans M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 smtClean="0">
                  <a:solidFill>
                    <a:srgbClr val="078DBD"/>
                  </a:solidFill>
                  <a:latin typeface="Gill Sans MT"/>
                  <a:cs typeface="Gill Sans MT"/>
                </a:rPr>
                <a:t>Driver psychology modeling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b="1" dirty="0" smtClean="0">
                <a:solidFill>
                  <a:srgbClr val="078DBD"/>
                </a:solidFill>
                <a:latin typeface="Gill Sans MT"/>
                <a:cs typeface="Gill Sans M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 smtClean="0">
                  <a:solidFill>
                    <a:srgbClr val="078DBD"/>
                  </a:solidFill>
                  <a:latin typeface="Gill Sans MT"/>
                  <a:cs typeface="Gill Sans MT"/>
                </a:rPr>
                <a:t>Driver habitats modeling</a:t>
              </a:r>
            </a:p>
          </p:txBody>
        </p:sp>
        <p:sp>
          <p:nvSpPr>
            <p:cNvPr id="20" name="TextBox 12"/>
            <p:cNvSpPr txBox="1"/>
            <p:nvPr/>
          </p:nvSpPr>
          <p:spPr>
            <a:xfrm>
              <a:off x="821005" y="3372439"/>
              <a:ext cx="3253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cap="all" dirty="0" smtClean="0">
                  <a:solidFill>
                    <a:srgbClr val="078DBD"/>
                  </a:solidFill>
                  <a:latin typeface="GillSans"/>
                  <a:cs typeface="Gill Sans MT"/>
                </a:rPr>
                <a:t>Smart  transportation</a:t>
              </a:r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4" y="1402646"/>
            <a:ext cx="923544" cy="1365504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475893" y="2920645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Chandra </a:t>
            </a:r>
            <a:r>
              <a:rPr lang="en-US" sz="2000" b="1" dirty="0" smtClean="0"/>
              <a:t>Bhat</a:t>
            </a:r>
            <a:endParaRPr lang="en-US" sz="2000" b="1" dirty="0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84" y="4576900"/>
            <a:ext cx="952500" cy="1362075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69" y="1417638"/>
            <a:ext cx="952500" cy="1362075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6687876" y="2903034"/>
            <a:ext cx="1946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Robert W. Heath</a:t>
            </a:r>
            <a:endParaRPr lang="en-US" sz="20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3963605" y="6033639"/>
            <a:ext cx="1797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Joydeep</a:t>
            </a:r>
            <a:r>
              <a:rPr lang="en-US" sz="2000" b="1" dirty="0" smtClean="0"/>
              <a:t> Ghosh</a:t>
            </a:r>
            <a:endParaRPr lang="en-US" sz="2000" b="1" dirty="0"/>
          </a:p>
        </p:txBody>
      </p:sp>
      <p:sp>
        <p:nvSpPr>
          <p:cNvPr id="28" name="Rectangle 13"/>
          <p:cNvSpPr/>
          <p:nvPr/>
        </p:nvSpPr>
        <p:spPr>
          <a:xfrm>
            <a:off x="5359599" y="5685747"/>
            <a:ext cx="32223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Gill Sans MT"/>
                <a:cs typeface="Gill Sans MT"/>
              </a:rPr>
              <a:t>Distributed decision making</a:t>
            </a:r>
            <a:endParaRPr lang="en-US" sz="1600" b="1" dirty="0">
              <a:solidFill>
                <a:schemeClr val="accent3">
                  <a:lumMod val="75000"/>
                </a:schemeClr>
              </a:solidFill>
              <a:latin typeface="Gill Sans MT"/>
              <a:cs typeface="Gill Sans M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CAR-STOP at a </a:t>
            </a:r>
            <a:r>
              <a:rPr lang="en-US" dirty="0" smtClean="0"/>
              <a:t>glance</a:t>
            </a:r>
            <a:endParaRPr lang="en-US" dirty="0"/>
          </a:p>
        </p:txBody>
      </p:sp>
      <p:pic>
        <p:nvPicPr>
          <p:cNvPr id="4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67" y="2960524"/>
            <a:ext cx="3451849" cy="1380740"/>
          </a:xfrm>
          <a:prstGeom prst="rect">
            <a:avLst/>
          </a:prstGeom>
        </p:spPr>
      </p:pic>
      <p:sp>
        <p:nvSpPr>
          <p:cNvPr id="5" name="Rectángulo 14"/>
          <p:cNvSpPr/>
          <p:nvPr/>
        </p:nvSpPr>
        <p:spPr>
          <a:xfrm>
            <a:off x="4172315" y="3082337"/>
            <a:ext cx="461473" cy="32679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13"/>
          <p:cNvSpPr/>
          <p:nvPr/>
        </p:nvSpPr>
        <p:spPr>
          <a:xfrm>
            <a:off x="2558177" y="2929938"/>
            <a:ext cx="461473" cy="24368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10"/>
          <p:cNvSpPr/>
          <p:nvPr/>
        </p:nvSpPr>
        <p:spPr>
          <a:xfrm>
            <a:off x="1068224" y="2766300"/>
            <a:ext cx="461473" cy="15749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1823063455"/>
              </p:ext>
            </p:extLst>
          </p:nvPr>
        </p:nvGraphicFramePr>
        <p:xfrm>
          <a:off x="507052" y="1324598"/>
          <a:ext cx="6039027" cy="2375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uadroTexto 9"/>
          <p:cNvSpPr txBox="1"/>
          <p:nvPr/>
        </p:nvSpPr>
        <p:spPr>
          <a:xfrm>
            <a:off x="6475540" y="1975831"/>
            <a:ext cx="22819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illSans"/>
              </a:rPr>
              <a:t>IMPROVED </a:t>
            </a:r>
          </a:p>
          <a:p>
            <a:pPr algn="ctr"/>
            <a:r>
              <a:rPr lang="es-E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illSans"/>
              </a:rPr>
              <a:t>SAFETY</a:t>
            </a:r>
            <a:endParaRPr lang="es-ES" sz="2800" b="1" dirty="0">
              <a:solidFill>
                <a:schemeClr val="tx1">
                  <a:lumMod val="95000"/>
                  <a:lumOff val="5000"/>
                </a:schemeClr>
              </a:solidFill>
              <a:latin typeface="GillSans"/>
            </a:endParaRPr>
          </a:p>
        </p:txBody>
      </p:sp>
      <p:sp>
        <p:nvSpPr>
          <p:cNvPr id="10" name="CuadroTexto 11"/>
          <p:cNvSpPr txBox="1"/>
          <p:nvPr/>
        </p:nvSpPr>
        <p:spPr>
          <a:xfrm>
            <a:off x="494743" y="3240208"/>
            <a:ext cx="2408673" cy="8617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Exploit prior info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smtClean="0"/>
              <a:t>Driver´s behavior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smtClean="0"/>
              <a:t>Typical traffic condition</a:t>
            </a:r>
            <a:endParaRPr lang="en-US" sz="1600" dirty="0"/>
          </a:p>
        </p:txBody>
      </p:sp>
      <p:sp>
        <p:nvSpPr>
          <p:cNvPr id="11" name="CuadroTexto 12"/>
          <p:cNvSpPr txBox="1"/>
          <p:nvPr/>
        </p:nvSpPr>
        <p:spPr>
          <a:xfrm>
            <a:off x="1790854" y="4272225"/>
            <a:ext cx="3749681" cy="861774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3">
                    <a:lumMod val="50000"/>
                  </a:schemeClr>
                </a:solidFill>
              </a:rPr>
              <a:t>Joint radar and communications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smtClean="0"/>
              <a:t>Waveform / hardware / antenna design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smtClean="0"/>
              <a:t>Security needed to prevent spoofing</a:t>
            </a:r>
            <a:endParaRPr lang="en-US" sz="1600"/>
          </a:p>
        </p:txBody>
      </p:sp>
      <p:sp>
        <p:nvSpPr>
          <p:cNvPr id="12" name="CuadroTexto 15"/>
          <p:cNvSpPr txBox="1"/>
          <p:nvPr/>
        </p:nvSpPr>
        <p:spPr>
          <a:xfrm>
            <a:off x="3370402" y="5298056"/>
            <a:ext cx="4019049" cy="861774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Collision warning/avoidance algorithms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smtClean="0"/>
              <a:t>Smart combination of information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smtClean="0"/>
              <a:t>Distributed decision making</a:t>
            </a:r>
          </a:p>
        </p:txBody>
      </p:sp>
      <p:sp>
        <p:nvSpPr>
          <p:cNvPr id="13" name="CuadroTexto 17"/>
          <p:cNvSpPr txBox="1"/>
          <p:nvPr/>
        </p:nvSpPr>
        <p:spPr>
          <a:xfrm>
            <a:off x="6044272" y="3392552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i="1" dirty="0" smtClean="0">
                <a:solidFill>
                  <a:srgbClr val="FF0000"/>
                </a:solidFill>
                <a:latin typeface="GillSans"/>
              </a:rPr>
              <a:t>SAFE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5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311123" y="1153316"/>
            <a:ext cx="3615161" cy="19084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034004" y="1169380"/>
            <a:ext cx="3522067" cy="190843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0855" y="1677254"/>
            <a:ext cx="3405627" cy="96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Developing Joint Automotive Radar and Communication at the </a:t>
            </a:r>
            <a:r>
              <a:rPr lang="en-US" sz="2000" dirty="0" err="1">
                <a:solidFill>
                  <a:srgbClr val="000000"/>
                </a:solidFill>
                <a:ea typeface="Calibri"/>
                <a:cs typeface="Calibri"/>
              </a:rPr>
              <a:t>mmWave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 Band 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42003" y="1685368"/>
            <a:ext cx="3405627" cy="96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Conceptual and Functional Framework for Integrating Communications and Radar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98342" y="1120611"/>
            <a:ext cx="1440721" cy="671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Task 1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70726" y="1124331"/>
            <a:ext cx="1440721" cy="67155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Task 2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4021964" y="1795885"/>
            <a:ext cx="899597" cy="610442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5"/>
          <p:cNvSpPr>
            <a:spLocks noChangeAspect="1"/>
          </p:cNvSpPr>
          <p:nvPr/>
        </p:nvSpPr>
        <p:spPr>
          <a:xfrm>
            <a:off x="2764419" y="3206338"/>
            <a:ext cx="3615161" cy="19084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8"/>
          <p:cNvSpPr txBox="1"/>
          <p:nvPr/>
        </p:nvSpPr>
        <p:spPr>
          <a:xfrm>
            <a:off x="3202622" y="3815078"/>
            <a:ext cx="3405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Conduct Preliminary Tests </a:t>
            </a:r>
            <a:endParaRPr lang="en-US" sz="2000" dirty="0" smtClean="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 sz="2000" dirty="0" smtClean="0">
                <a:solidFill>
                  <a:srgbClr val="000000"/>
                </a:solidFill>
                <a:ea typeface="Calibri"/>
                <a:cs typeface="Calibri"/>
              </a:rPr>
              <a:t>and 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Develop Concept of Operations (CONOPS)</a:t>
            </a:r>
            <a:endParaRPr lang="en-US" sz="2000" dirty="0"/>
          </a:p>
        </p:txBody>
      </p:sp>
      <p:sp>
        <p:nvSpPr>
          <p:cNvPr id="22" name="Rectangle 12"/>
          <p:cNvSpPr/>
          <p:nvPr/>
        </p:nvSpPr>
        <p:spPr>
          <a:xfrm>
            <a:off x="3810682" y="3222402"/>
            <a:ext cx="1440721" cy="671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Task 3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Left Arrow 25"/>
          <p:cNvSpPr/>
          <p:nvPr/>
        </p:nvSpPr>
        <p:spPr>
          <a:xfrm rot="19709114">
            <a:off x="6422124" y="3441677"/>
            <a:ext cx="1445157" cy="739275"/>
          </a:xfrm>
          <a:custGeom>
            <a:avLst/>
            <a:gdLst>
              <a:gd name="connsiteX0" fmla="*/ 0 w 2065867"/>
              <a:gd name="connsiteY0" fmla="*/ 448733 h 897466"/>
              <a:gd name="connsiteX1" fmla="*/ 448733 w 2065867"/>
              <a:gd name="connsiteY1" fmla="*/ 0 h 897466"/>
              <a:gd name="connsiteX2" fmla="*/ 448733 w 2065867"/>
              <a:gd name="connsiteY2" fmla="*/ 224367 h 897466"/>
              <a:gd name="connsiteX3" fmla="*/ 2065867 w 2065867"/>
              <a:gd name="connsiteY3" fmla="*/ 224367 h 897466"/>
              <a:gd name="connsiteX4" fmla="*/ 2065867 w 2065867"/>
              <a:gd name="connsiteY4" fmla="*/ 673100 h 897466"/>
              <a:gd name="connsiteX5" fmla="*/ 448733 w 2065867"/>
              <a:gd name="connsiteY5" fmla="*/ 673100 h 897466"/>
              <a:gd name="connsiteX6" fmla="*/ 448733 w 2065867"/>
              <a:gd name="connsiteY6" fmla="*/ 897466 h 897466"/>
              <a:gd name="connsiteX7" fmla="*/ 0 w 2065867"/>
              <a:gd name="connsiteY7" fmla="*/ 448733 h 897466"/>
              <a:gd name="connsiteX0" fmla="*/ 0 w 2065867"/>
              <a:gd name="connsiteY0" fmla="*/ 448733 h 897466"/>
              <a:gd name="connsiteX1" fmla="*/ 448733 w 2065867"/>
              <a:gd name="connsiteY1" fmla="*/ 0 h 897466"/>
              <a:gd name="connsiteX2" fmla="*/ 448733 w 2065867"/>
              <a:gd name="connsiteY2" fmla="*/ 224367 h 897466"/>
              <a:gd name="connsiteX3" fmla="*/ 2058766 w 2065867"/>
              <a:gd name="connsiteY3" fmla="*/ 95603 h 897466"/>
              <a:gd name="connsiteX4" fmla="*/ 2065867 w 2065867"/>
              <a:gd name="connsiteY4" fmla="*/ 673100 h 897466"/>
              <a:gd name="connsiteX5" fmla="*/ 448733 w 2065867"/>
              <a:gd name="connsiteY5" fmla="*/ 673100 h 897466"/>
              <a:gd name="connsiteX6" fmla="*/ 448733 w 2065867"/>
              <a:gd name="connsiteY6" fmla="*/ 897466 h 897466"/>
              <a:gd name="connsiteX7" fmla="*/ 0 w 2065867"/>
              <a:gd name="connsiteY7" fmla="*/ 448733 h 897466"/>
              <a:gd name="connsiteX0" fmla="*/ 0 w 2058766"/>
              <a:gd name="connsiteY0" fmla="*/ 448733 h 897466"/>
              <a:gd name="connsiteX1" fmla="*/ 448733 w 2058766"/>
              <a:gd name="connsiteY1" fmla="*/ 0 h 897466"/>
              <a:gd name="connsiteX2" fmla="*/ 448733 w 2058766"/>
              <a:gd name="connsiteY2" fmla="*/ 224367 h 897466"/>
              <a:gd name="connsiteX3" fmla="*/ 2058766 w 2058766"/>
              <a:gd name="connsiteY3" fmla="*/ 95603 h 897466"/>
              <a:gd name="connsiteX4" fmla="*/ 2041764 w 2058766"/>
              <a:gd name="connsiteY4" fmla="*/ 195659 h 897466"/>
              <a:gd name="connsiteX5" fmla="*/ 448733 w 2058766"/>
              <a:gd name="connsiteY5" fmla="*/ 673100 h 897466"/>
              <a:gd name="connsiteX6" fmla="*/ 448733 w 2058766"/>
              <a:gd name="connsiteY6" fmla="*/ 897466 h 897466"/>
              <a:gd name="connsiteX7" fmla="*/ 0 w 2058766"/>
              <a:gd name="connsiteY7" fmla="*/ 448733 h 897466"/>
              <a:gd name="connsiteX0" fmla="*/ 0 w 2058766"/>
              <a:gd name="connsiteY0" fmla="*/ 448733 h 897466"/>
              <a:gd name="connsiteX1" fmla="*/ 448733 w 2058766"/>
              <a:gd name="connsiteY1" fmla="*/ 0 h 897466"/>
              <a:gd name="connsiteX2" fmla="*/ 448733 w 2058766"/>
              <a:gd name="connsiteY2" fmla="*/ 224367 h 897466"/>
              <a:gd name="connsiteX3" fmla="*/ 2058766 w 2058766"/>
              <a:gd name="connsiteY3" fmla="*/ 95603 h 897466"/>
              <a:gd name="connsiteX4" fmla="*/ 2041764 w 2058766"/>
              <a:gd name="connsiteY4" fmla="*/ 195659 h 897466"/>
              <a:gd name="connsiteX5" fmla="*/ 448733 w 2058766"/>
              <a:gd name="connsiteY5" fmla="*/ 673100 h 897466"/>
              <a:gd name="connsiteX6" fmla="*/ 448733 w 2058766"/>
              <a:gd name="connsiteY6" fmla="*/ 897466 h 897466"/>
              <a:gd name="connsiteX7" fmla="*/ 0 w 2058766"/>
              <a:gd name="connsiteY7" fmla="*/ 448733 h 897466"/>
              <a:gd name="connsiteX0" fmla="*/ 0 w 2058766"/>
              <a:gd name="connsiteY0" fmla="*/ 448733 h 897466"/>
              <a:gd name="connsiteX1" fmla="*/ 448733 w 2058766"/>
              <a:gd name="connsiteY1" fmla="*/ 0 h 897466"/>
              <a:gd name="connsiteX2" fmla="*/ 448733 w 2058766"/>
              <a:gd name="connsiteY2" fmla="*/ 224367 h 897466"/>
              <a:gd name="connsiteX3" fmla="*/ 2058766 w 2058766"/>
              <a:gd name="connsiteY3" fmla="*/ 95603 h 897466"/>
              <a:gd name="connsiteX4" fmla="*/ 2041764 w 2058766"/>
              <a:gd name="connsiteY4" fmla="*/ 195659 h 897466"/>
              <a:gd name="connsiteX5" fmla="*/ 448733 w 2058766"/>
              <a:gd name="connsiteY5" fmla="*/ 673100 h 897466"/>
              <a:gd name="connsiteX6" fmla="*/ 448733 w 2058766"/>
              <a:gd name="connsiteY6" fmla="*/ 897466 h 897466"/>
              <a:gd name="connsiteX7" fmla="*/ 0 w 2058766"/>
              <a:gd name="connsiteY7" fmla="*/ 448733 h 897466"/>
              <a:gd name="connsiteX0" fmla="*/ 0 w 2058766"/>
              <a:gd name="connsiteY0" fmla="*/ 448733 h 897466"/>
              <a:gd name="connsiteX1" fmla="*/ 448733 w 2058766"/>
              <a:gd name="connsiteY1" fmla="*/ 0 h 897466"/>
              <a:gd name="connsiteX2" fmla="*/ 448733 w 2058766"/>
              <a:gd name="connsiteY2" fmla="*/ 224367 h 897466"/>
              <a:gd name="connsiteX3" fmla="*/ 2058766 w 2058766"/>
              <a:gd name="connsiteY3" fmla="*/ 95603 h 897466"/>
              <a:gd name="connsiteX4" fmla="*/ 2041764 w 2058766"/>
              <a:gd name="connsiteY4" fmla="*/ 195659 h 897466"/>
              <a:gd name="connsiteX5" fmla="*/ 448733 w 2058766"/>
              <a:gd name="connsiteY5" fmla="*/ 673100 h 897466"/>
              <a:gd name="connsiteX6" fmla="*/ 448733 w 2058766"/>
              <a:gd name="connsiteY6" fmla="*/ 897466 h 897466"/>
              <a:gd name="connsiteX7" fmla="*/ 0 w 2058766"/>
              <a:gd name="connsiteY7" fmla="*/ 448733 h 897466"/>
              <a:gd name="connsiteX0" fmla="*/ 0 w 2058766"/>
              <a:gd name="connsiteY0" fmla="*/ 448733 h 897466"/>
              <a:gd name="connsiteX1" fmla="*/ 448733 w 2058766"/>
              <a:gd name="connsiteY1" fmla="*/ 0 h 897466"/>
              <a:gd name="connsiteX2" fmla="*/ 448733 w 2058766"/>
              <a:gd name="connsiteY2" fmla="*/ 224367 h 897466"/>
              <a:gd name="connsiteX3" fmla="*/ 2058766 w 2058766"/>
              <a:gd name="connsiteY3" fmla="*/ 95603 h 897466"/>
              <a:gd name="connsiteX4" fmla="*/ 2041764 w 2058766"/>
              <a:gd name="connsiteY4" fmla="*/ 195659 h 897466"/>
              <a:gd name="connsiteX5" fmla="*/ 448733 w 2058766"/>
              <a:gd name="connsiteY5" fmla="*/ 673100 h 897466"/>
              <a:gd name="connsiteX6" fmla="*/ 448733 w 2058766"/>
              <a:gd name="connsiteY6" fmla="*/ 897466 h 897466"/>
              <a:gd name="connsiteX7" fmla="*/ 0 w 2058766"/>
              <a:gd name="connsiteY7" fmla="*/ 448733 h 897466"/>
              <a:gd name="connsiteX0" fmla="*/ 0 w 2066479"/>
              <a:gd name="connsiteY0" fmla="*/ 448733 h 897466"/>
              <a:gd name="connsiteX1" fmla="*/ 448733 w 2066479"/>
              <a:gd name="connsiteY1" fmla="*/ 0 h 897466"/>
              <a:gd name="connsiteX2" fmla="*/ 448733 w 2066479"/>
              <a:gd name="connsiteY2" fmla="*/ 224367 h 897466"/>
              <a:gd name="connsiteX3" fmla="*/ 2058766 w 2066479"/>
              <a:gd name="connsiteY3" fmla="*/ 95603 h 897466"/>
              <a:gd name="connsiteX4" fmla="*/ 2066479 w 2066479"/>
              <a:gd name="connsiteY4" fmla="*/ 78499 h 897466"/>
              <a:gd name="connsiteX5" fmla="*/ 448733 w 2066479"/>
              <a:gd name="connsiteY5" fmla="*/ 673100 h 897466"/>
              <a:gd name="connsiteX6" fmla="*/ 448733 w 2066479"/>
              <a:gd name="connsiteY6" fmla="*/ 897466 h 897466"/>
              <a:gd name="connsiteX7" fmla="*/ 0 w 2066479"/>
              <a:gd name="connsiteY7" fmla="*/ 448733 h 89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6479" h="897466">
                <a:moveTo>
                  <a:pt x="0" y="448733"/>
                </a:moveTo>
                <a:lnTo>
                  <a:pt x="448733" y="0"/>
                </a:lnTo>
                <a:lnTo>
                  <a:pt x="448733" y="224367"/>
                </a:lnTo>
                <a:cubicBezTo>
                  <a:pt x="1024327" y="321817"/>
                  <a:pt x="1571109" y="300606"/>
                  <a:pt x="2058766" y="95603"/>
                </a:cubicBezTo>
                <a:lnTo>
                  <a:pt x="2066479" y="78499"/>
                </a:lnTo>
                <a:cubicBezTo>
                  <a:pt x="1685740" y="418641"/>
                  <a:pt x="1002752" y="648522"/>
                  <a:pt x="448733" y="673100"/>
                </a:cubicBezTo>
                <a:lnTo>
                  <a:pt x="448733" y="897466"/>
                </a:lnTo>
                <a:lnTo>
                  <a:pt x="0" y="448733"/>
                </a:lnTo>
                <a:close/>
              </a:path>
            </a:pathLst>
          </a:custGeom>
          <a:solidFill>
            <a:srgbClr val="FCD5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5"/>
          <p:cNvSpPr/>
          <p:nvPr/>
        </p:nvSpPr>
        <p:spPr>
          <a:xfrm rot="1914291" flipH="1">
            <a:off x="1201993" y="3454635"/>
            <a:ext cx="1566920" cy="713358"/>
          </a:xfrm>
          <a:custGeom>
            <a:avLst/>
            <a:gdLst>
              <a:gd name="connsiteX0" fmla="*/ 0 w 2065867"/>
              <a:gd name="connsiteY0" fmla="*/ 448733 h 897466"/>
              <a:gd name="connsiteX1" fmla="*/ 448733 w 2065867"/>
              <a:gd name="connsiteY1" fmla="*/ 0 h 897466"/>
              <a:gd name="connsiteX2" fmla="*/ 448733 w 2065867"/>
              <a:gd name="connsiteY2" fmla="*/ 224367 h 897466"/>
              <a:gd name="connsiteX3" fmla="*/ 2065867 w 2065867"/>
              <a:gd name="connsiteY3" fmla="*/ 224367 h 897466"/>
              <a:gd name="connsiteX4" fmla="*/ 2065867 w 2065867"/>
              <a:gd name="connsiteY4" fmla="*/ 673100 h 897466"/>
              <a:gd name="connsiteX5" fmla="*/ 448733 w 2065867"/>
              <a:gd name="connsiteY5" fmla="*/ 673100 h 897466"/>
              <a:gd name="connsiteX6" fmla="*/ 448733 w 2065867"/>
              <a:gd name="connsiteY6" fmla="*/ 897466 h 897466"/>
              <a:gd name="connsiteX7" fmla="*/ 0 w 2065867"/>
              <a:gd name="connsiteY7" fmla="*/ 448733 h 897466"/>
              <a:gd name="connsiteX0" fmla="*/ 0 w 2065867"/>
              <a:gd name="connsiteY0" fmla="*/ 448733 h 897466"/>
              <a:gd name="connsiteX1" fmla="*/ 448733 w 2065867"/>
              <a:gd name="connsiteY1" fmla="*/ 0 h 897466"/>
              <a:gd name="connsiteX2" fmla="*/ 448733 w 2065867"/>
              <a:gd name="connsiteY2" fmla="*/ 224367 h 897466"/>
              <a:gd name="connsiteX3" fmla="*/ 2058766 w 2065867"/>
              <a:gd name="connsiteY3" fmla="*/ 95603 h 897466"/>
              <a:gd name="connsiteX4" fmla="*/ 2065867 w 2065867"/>
              <a:gd name="connsiteY4" fmla="*/ 673100 h 897466"/>
              <a:gd name="connsiteX5" fmla="*/ 448733 w 2065867"/>
              <a:gd name="connsiteY5" fmla="*/ 673100 h 897466"/>
              <a:gd name="connsiteX6" fmla="*/ 448733 w 2065867"/>
              <a:gd name="connsiteY6" fmla="*/ 897466 h 897466"/>
              <a:gd name="connsiteX7" fmla="*/ 0 w 2065867"/>
              <a:gd name="connsiteY7" fmla="*/ 448733 h 897466"/>
              <a:gd name="connsiteX0" fmla="*/ 0 w 2058766"/>
              <a:gd name="connsiteY0" fmla="*/ 448733 h 897466"/>
              <a:gd name="connsiteX1" fmla="*/ 448733 w 2058766"/>
              <a:gd name="connsiteY1" fmla="*/ 0 h 897466"/>
              <a:gd name="connsiteX2" fmla="*/ 448733 w 2058766"/>
              <a:gd name="connsiteY2" fmla="*/ 224367 h 897466"/>
              <a:gd name="connsiteX3" fmla="*/ 2058766 w 2058766"/>
              <a:gd name="connsiteY3" fmla="*/ 95603 h 897466"/>
              <a:gd name="connsiteX4" fmla="*/ 2041764 w 2058766"/>
              <a:gd name="connsiteY4" fmla="*/ 195659 h 897466"/>
              <a:gd name="connsiteX5" fmla="*/ 448733 w 2058766"/>
              <a:gd name="connsiteY5" fmla="*/ 673100 h 897466"/>
              <a:gd name="connsiteX6" fmla="*/ 448733 w 2058766"/>
              <a:gd name="connsiteY6" fmla="*/ 897466 h 897466"/>
              <a:gd name="connsiteX7" fmla="*/ 0 w 2058766"/>
              <a:gd name="connsiteY7" fmla="*/ 448733 h 897466"/>
              <a:gd name="connsiteX0" fmla="*/ 0 w 2058766"/>
              <a:gd name="connsiteY0" fmla="*/ 448733 h 897466"/>
              <a:gd name="connsiteX1" fmla="*/ 448733 w 2058766"/>
              <a:gd name="connsiteY1" fmla="*/ 0 h 897466"/>
              <a:gd name="connsiteX2" fmla="*/ 448733 w 2058766"/>
              <a:gd name="connsiteY2" fmla="*/ 224367 h 897466"/>
              <a:gd name="connsiteX3" fmla="*/ 2058766 w 2058766"/>
              <a:gd name="connsiteY3" fmla="*/ 95603 h 897466"/>
              <a:gd name="connsiteX4" fmla="*/ 2041764 w 2058766"/>
              <a:gd name="connsiteY4" fmla="*/ 195659 h 897466"/>
              <a:gd name="connsiteX5" fmla="*/ 448733 w 2058766"/>
              <a:gd name="connsiteY5" fmla="*/ 673100 h 897466"/>
              <a:gd name="connsiteX6" fmla="*/ 448733 w 2058766"/>
              <a:gd name="connsiteY6" fmla="*/ 897466 h 897466"/>
              <a:gd name="connsiteX7" fmla="*/ 0 w 2058766"/>
              <a:gd name="connsiteY7" fmla="*/ 448733 h 897466"/>
              <a:gd name="connsiteX0" fmla="*/ 0 w 2058766"/>
              <a:gd name="connsiteY0" fmla="*/ 448733 h 897466"/>
              <a:gd name="connsiteX1" fmla="*/ 448733 w 2058766"/>
              <a:gd name="connsiteY1" fmla="*/ 0 h 897466"/>
              <a:gd name="connsiteX2" fmla="*/ 448733 w 2058766"/>
              <a:gd name="connsiteY2" fmla="*/ 224367 h 897466"/>
              <a:gd name="connsiteX3" fmla="*/ 2058766 w 2058766"/>
              <a:gd name="connsiteY3" fmla="*/ 95603 h 897466"/>
              <a:gd name="connsiteX4" fmla="*/ 2041764 w 2058766"/>
              <a:gd name="connsiteY4" fmla="*/ 195659 h 897466"/>
              <a:gd name="connsiteX5" fmla="*/ 448733 w 2058766"/>
              <a:gd name="connsiteY5" fmla="*/ 673100 h 897466"/>
              <a:gd name="connsiteX6" fmla="*/ 448733 w 2058766"/>
              <a:gd name="connsiteY6" fmla="*/ 897466 h 897466"/>
              <a:gd name="connsiteX7" fmla="*/ 0 w 2058766"/>
              <a:gd name="connsiteY7" fmla="*/ 448733 h 897466"/>
              <a:gd name="connsiteX0" fmla="*/ 0 w 2058766"/>
              <a:gd name="connsiteY0" fmla="*/ 448733 h 897466"/>
              <a:gd name="connsiteX1" fmla="*/ 448733 w 2058766"/>
              <a:gd name="connsiteY1" fmla="*/ 0 h 897466"/>
              <a:gd name="connsiteX2" fmla="*/ 448733 w 2058766"/>
              <a:gd name="connsiteY2" fmla="*/ 224367 h 897466"/>
              <a:gd name="connsiteX3" fmla="*/ 2058766 w 2058766"/>
              <a:gd name="connsiteY3" fmla="*/ 95603 h 897466"/>
              <a:gd name="connsiteX4" fmla="*/ 2041764 w 2058766"/>
              <a:gd name="connsiteY4" fmla="*/ 195659 h 897466"/>
              <a:gd name="connsiteX5" fmla="*/ 448733 w 2058766"/>
              <a:gd name="connsiteY5" fmla="*/ 673100 h 897466"/>
              <a:gd name="connsiteX6" fmla="*/ 448733 w 2058766"/>
              <a:gd name="connsiteY6" fmla="*/ 897466 h 897466"/>
              <a:gd name="connsiteX7" fmla="*/ 0 w 2058766"/>
              <a:gd name="connsiteY7" fmla="*/ 448733 h 897466"/>
              <a:gd name="connsiteX0" fmla="*/ 0 w 2058766"/>
              <a:gd name="connsiteY0" fmla="*/ 448733 h 897466"/>
              <a:gd name="connsiteX1" fmla="*/ 448733 w 2058766"/>
              <a:gd name="connsiteY1" fmla="*/ 0 h 897466"/>
              <a:gd name="connsiteX2" fmla="*/ 448733 w 2058766"/>
              <a:gd name="connsiteY2" fmla="*/ 224367 h 897466"/>
              <a:gd name="connsiteX3" fmla="*/ 2058766 w 2058766"/>
              <a:gd name="connsiteY3" fmla="*/ 95603 h 897466"/>
              <a:gd name="connsiteX4" fmla="*/ 2041764 w 2058766"/>
              <a:gd name="connsiteY4" fmla="*/ 195659 h 897466"/>
              <a:gd name="connsiteX5" fmla="*/ 448733 w 2058766"/>
              <a:gd name="connsiteY5" fmla="*/ 673100 h 897466"/>
              <a:gd name="connsiteX6" fmla="*/ 448733 w 2058766"/>
              <a:gd name="connsiteY6" fmla="*/ 897466 h 897466"/>
              <a:gd name="connsiteX7" fmla="*/ 0 w 2058766"/>
              <a:gd name="connsiteY7" fmla="*/ 448733 h 897466"/>
              <a:gd name="connsiteX0" fmla="*/ 0 w 2066479"/>
              <a:gd name="connsiteY0" fmla="*/ 448733 h 897466"/>
              <a:gd name="connsiteX1" fmla="*/ 448733 w 2066479"/>
              <a:gd name="connsiteY1" fmla="*/ 0 h 897466"/>
              <a:gd name="connsiteX2" fmla="*/ 448733 w 2066479"/>
              <a:gd name="connsiteY2" fmla="*/ 224367 h 897466"/>
              <a:gd name="connsiteX3" fmla="*/ 2058766 w 2066479"/>
              <a:gd name="connsiteY3" fmla="*/ 95603 h 897466"/>
              <a:gd name="connsiteX4" fmla="*/ 2066479 w 2066479"/>
              <a:gd name="connsiteY4" fmla="*/ 78499 h 897466"/>
              <a:gd name="connsiteX5" fmla="*/ 448733 w 2066479"/>
              <a:gd name="connsiteY5" fmla="*/ 673100 h 897466"/>
              <a:gd name="connsiteX6" fmla="*/ 448733 w 2066479"/>
              <a:gd name="connsiteY6" fmla="*/ 897466 h 897466"/>
              <a:gd name="connsiteX7" fmla="*/ 0 w 2066479"/>
              <a:gd name="connsiteY7" fmla="*/ 448733 h 89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6479" h="897466">
                <a:moveTo>
                  <a:pt x="0" y="448733"/>
                </a:moveTo>
                <a:lnTo>
                  <a:pt x="448733" y="0"/>
                </a:lnTo>
                <a:lnTo>
                  <a:pt x="448733" y="224367"/>
                </a:lnTo>
                <a:cubicBezTo>
                  <a:pt x="1024327" y="321817"/>
                  <a:pt x="1571109" y="300606"/>
                  <a:pt x="2058766" y="95603"/>
                </a:cubicBezTo>
                <a:lnTo>
                  <a:pt x="2066479" y="78499"/>
                </a:lnTo>
                <a:cubicBezTo>
                  <a:pt x="1685740" y="418641"/>
                  <a:pt x="1002752" y="648522"/>
                  <a:pt x="448733" y="673100"/>
                </a:cubicBezTo>
                <a:lnTo>
                  <a:pt x="448733" y="897466"/>
                </a:lnTo>
                <a:lnTo>
                  <a:pt x="0" y="448733"/>
                </a:lnTo>
                <a:close/>
              </a:path>
            </a:pathLst>
          </a:custGeom>
          <a:solidFill>
            <a:srgbClr val="FCD5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echa abajo 2"/>
          <p:cNvSpPr/>
          <p:nvPr/>
        </p:nvSpPr>
        <p:spPr>
          <a:xfrm>
            <a:off x="4231123" y="5194782"/>
            <a:ext cx="709301" cy="639986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2400732" y="5930626"/>
            <a:ext cx="4370082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Sans"/>
                <a:ea typeface="Calibri"/>
                <a:cs typeface="Calibri"/>
              </a:rPr>
              <a:t>Complete research plan for full </a:t>
            </a:r>
            <a:r>
              <a:rPr lang="en-US" dirty="0" smtClean="0">
                <a:solidFill>
                  <a:schemeClr val="bg1"/>
                </a:solidFill>
                <a:latin typeface="GillSans"/>
                <a:ea typeface="Calibri"/>
                <a:cs typeface="Calibri"/>
              </a:rPr>
              <a:t>development</a:t>
            </a:r>
            <a:endParaRPr lang="en-US" dirty="0">
              <a:solidFill>
                <a:schemeClr val="bg1"/>
              </a:solidFill>
              <a:latin typeface="Gill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6430" y="4823135"/>
            <a:ext cx="5996438" cy="52391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>
                <a:latin typeface="+mj-lt"/>
              </a:rPr>
              <a:t>                          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Contributions Task 1</a:t>
            </a:r>
            <a:endParaRPr lang="en-US" b="1" dirty="0">
              <a:solidFill>
                <a:schemeClr val="accent6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8229600" y="4970962"/>
            <a:ext cx="480658" cy="228258"/>
          </a:xfrm>
          <a:prstGeom prst="homePlate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70EC-941D-C745-B3CA-503E1CCD95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07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TRpresentation - Cop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Gill Sans MT"/>
            <a:cs typeface="Gill Sans M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CTRpresentation - Copy</Template>
  <TotalTime>6234</TotalTime>
  <Words>2121</Words>
  <Application>Microsoft Macintosh PowerPoint</Application>
  <PresentationFormat>On-screen Show (4:3)</PresentationFormat>
  <Paragraphs>452</Paragraphs>
  <Slides>38</Slides>
  <Notes>29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CTRpresentation - Copy</vt:lpstr>
      <vt:lpstr>Communications and Radar-Supported Transportation Operations and Planning  (CAR-STOP)  </vt:lpstr>
      <vt:lpstr>Outline</vt:lpstr>
      <vt:lpstr>PowerPoint Presentation</vt:lpstr>
      <vt:lpstr>Project motivation</vt:lpstr>
      <vt:lpstr>CAR-STOP approach</vt:lpstr>
      <vt:lpstr>UT expertise for CAR-STOP</vt:lpstr>
      <vt:lpstr>CAR-STOP at a glance</vt:lpstr>
      <vt:lpstr>Project scope</vt:lpstr>
      <vt:lpstr>PowerPoint Presentation</vt:lpstr>
      <vt:lpstr>Task 1: Definition and contributions </vt:lpstr>
      <vt:lpstr>Subtask 1.1: Develop improved collision detection and avoidance algorithms for cars</vt:lpstr>
      <vt:lpstr>Data Acquisition</vt:lpstr>
      <vt:lpstr>Vehicular ad-hoc network (VANET) simulations of overtaking maneuvers on two-lane rural highways (1.1.1)</vt:lpstr>
      <vt:lpstr>Difficulty of future trajectory prediction</vt:lpstr>
      <vt:lpstr>Motion pattern clustering and classification</vt:lpstr>
      <vt:lpstr>Physics-based Trajectory Prediction</vt:lpstr>
      <vt:lpstr>Learning-based Trajectory Prediction</vt:lpstr>
      <vt:lpstr>Future plans for trajectory prediction</vt:lpstr>
      <vt:lpstr>Future plans for collision avoidance</vt:lpstr>
      <vt:lpstr>PowerPoint Presentation</vt:lpstr>
      <vt:lpstr>Task 2: Definition and contributions </vt:lpstr>
      <vt:lpstr>Background on radar and vehicular communications</vt:lpstr>
      <vt:lpstr>Motivation for joint radar and communications at mmWave</vt:lpstr>
      <vt:lpstr>Fundamentals on mmWave communication</vt:lpstr>
      <vt:lpstr>Making mmWave work for vehicles</vt:lpstr>
      <vt:lpstr>Radar testbed using low-frequency WLAN signals</vt:lpstr>
      <vt:lpstr>Initial framework for mmWave joint communication and radar</vt:lpstr>
      <vt:lpstr>Subtask 2.1: Future Plans</vt:lpstr>
      <vt:lpstr>Subtask 2.2: Optimizing the Joint Waveform</vt:lpstr>
      <vt:lpstr>Subtask 2.3: Incorporating antenna arrays</vt:lpstr>
      <vt:lpstr>Subtask 2.4: Dealing with security issues</vt:lpstr>
      <vt:lpstr>PowerPoint Presentation</vt:lpstr>
      <vt:lpstr>Task 3: Definition and work plan </vt:lpstr>
      <vt:lpstr>Prototyping plan</vt:lpstr>
      <vt:lpstr>Subtask 3.1 Environments to Consider  (in and around UT Austin)</vt:lpstr>
      <vt:lpstr>Subtask 3.1 Environments to Consider  (in and around UT Austin)</vt:lpstr>
      <vt:lpstr>Subtask 3.1 Environments to Consider  (in and around UT Austin)</vt:lpstr>
      <vt:lpstr>Thank You</vt:lpstr>
    </vt:vector>
  </TitlesOfParts>
  <Company>The University of Texas at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Connected Vehicle Problems, Challenges, and</dc:title>
  <dc:creator>ctr-jl58582</dc:creator>
  <cp:lastModifiedBy>Junil Choi</cp:lastModifiedBy>
  <cp:revision>784</cp:revision>
  <cp:lastPrinted>2015-09-09T00:45:22Z</cp:lastPrinted>
  <dcterms:created xsi:type="dcterms:W3CDTF">2015-01-26T17:34:29Z</dcterms:created>
  <dcterms:modified xsi:type="dcterms:W3CDTF">2015-09-09T13:38:33Z</dcterms:modified>
</cp:coreProperties>
</file>